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5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30" autoAdjust="0"/>
    <p:restoredTop sz="94675" autoAdjust="0"/>
  </p:normalViewPr>
  <p:slideViewPr>
    <p:cSldViewPr snapToGrid="0">
      <p:cViewPr varScale="1">
        <p:scale>
          <a:sx n="113" d="100"/>
          <a:sy n="113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6533-9BC6-4E52-B568-B69EFBEBE1CB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FEDD-4FE0-44FE-A014-918928FF5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2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FEDD-4FE0-44FE-A014-918928FF5D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FEDD-4FE0-44FE-A014-918928FF5D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0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://www.izh.ru/i/info/home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tlib.org.ru/" TargetMode="External"/><Relationship Id="rId2" Type="http://schemas.openxmlformats.org/officeDocument/2006/relationships/hyperlink" Target="mailto:cpi@unatlib.org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slide" Target="slide9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44747" y="1523967"/>
            <a:ext cx="3309501" cy="34783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ИНСТРУКЦИЯ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РАБОТЕ</a:t>
            </a:r>
            <a:br>
              <a:rPr lang="ru-RU" sz="2400" dirty="0" smtClean="0"/>
            </a:br>
            <a:r>
              <a:rPr lang="ru-RU" sz="2400" dirty="0"/>
              <a:t>с</a:t>
            </a:r>
            <a:r>
              <a:rPr lang="ru-RU" sz="2400" dirty="0" smtClean="0"/>
              <a:t> </a:t>
            </a:r>
            <a:r>
              <a:rPr lang="ru-RU" sz="2400" dirty="0" err="1" smtClean="0"/>
              <a:t>ОфициальныМ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сайтОМ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муниципальногообразования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cap="none" dirty="0" smtClean="0"/>
              <a:t>г</a:t>
            </a:r>
            <a:r>
              <a:rPr lang="ru-RU" sz="2400" b="1" dirty="0" smtClean="0"/>
              <a:t>. Ижевск</a:t>
            </a:r>
            <a:endParaRPr lang="ru-RU" sz="24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8837"/>
          <a:stretch>
            <a:fillRect/>
          </a:stretch>
        </p:blipFill>
        <p:spPr>
          <a:xfrm>
            <a:off x="259975" y="259718"/>
            <a:ext cx="7892535" cy="63114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7" y="298591"/>
            <a:ext cx="3062880" cy="604146"/>
          </a:xfrm>
          <a:prstGeom prst="rect">
            <a:avLst/>
          </a:prstGeom>
        </p:spPr>
      </p:pic>
      <p:pic>
        <p:nvPicPr>
          <p:cNvPr id="9" name="Рисунок 8">
            <a:hlinkClick r:id="rId5" tooltip="Официаьный сайт муниципального образования г. Ижевск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82" y="5620870"/>
            <a:ext cx="916679" cy="9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678" t="15020" r="24674" b="4905"/>
          <a:stretch/>
        </p:blipFill>
        <p:spPr>
          <a:xfrm>
            <a:off x="516834" y="1434353"/>
            <a:ext cx="7493334" cy="5138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314882"/>
            <a:ext cx="571630" cy="571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722" y="314882"/>
            <a:ext cx="55924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rgbClr val="92D050"/>
                </a:solidFill>
              </a:rPr>
              <a:t>ВАЖНЫЕ ТЕЛЕФОНЫ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3532" y="1434353"/>
            <a:ext cx="36755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удобства </a:t>
            </a:r>
            <a:r>
              <a:rPr lang="ru-RU" dirty="0" smtClean="0"/>
              <a:t>пользователей</a:t>
            </a:r>
          </a:p>
          <a:p>
            <a:r>
              <a:rPr lang="ru-RU" dirty="0" smtClean="0"/>
              <a:t>в данном разделе собраны </a:t>
            </a:r>
            <a:r>
              <a:rPr lang="ru-RU" dirty="0"/>
              <a:t>телефоны </a:t>
            </a:r>
            <a:r>
              <a:rPr lang="ru-RU" dirty="0" smtClean="0"/>
              <a:t>структурных подразделений органов местного самоуправления</a:t>
            </a:r>
          </a:p>
          <a:p>
            <a:r>
              <a:rPr lang="ru-RU" dirty="0" smtClean="0"/>
              <a:t>г. Ижевска, а также телефоны различных диспетчерских служб: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 </a:t>
            </a:r>
            <a:r>
              <a:rPr lang="ru-RU" sz="1400" dirty="0"/>
              <a:t>вопросам предоставления коммунальных </a:t>
            </a:r>
            <a:r>
              <a:rPr lang="ru-RU" sz="1400" dirty="0" smtClean="0"/>
              <a:t>услуг;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 </a:t>
            </a:r>
            <a:r>
              <a:rPr lang="ru-RU" sz="1400" dirty="0"/>
              <a:t>вопросам содержания дорог, других </a:t>
            </a:r>
            <a:r>
              <a:rPr lang="ru-RU" sz="1400" dirty="0" smtClean="0"/>
              <a:t>территорий;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телефоны </a:t>
            </a:r>
            <a:r>
              <a:rPr lang="ru-RU" sz="1400" dirty="0"/>
              <a:t>экстренных </a:t>
            </a:r>
            <a:r>
              <a:rPr lang="ru-RU" sz="1400" dirty="0" smtClean="0"/>
              <a:t>служб;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обращения </a:t>
            </a:r>
            <a:r>
              <a:rPr lang="ru-RU" sz="1400" dirty="0"/>
              <a:t>граждан (график приема, контакты)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3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2" y="228692"/>
            <a:ext cx="571630" cy="571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666" y="173375"/>
            <a:ext cx="37425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92D050"/>
                </a:solidFill>
              </a:rPr>
              <a:t>МУНИЦИПАЛЬНЫЕ</a:t>
            </a:r>
          </a:p>
          <a:p>
            <a:r>
              <a:rPr lang="ru-RU" sz="2900" dirty="0" smtClean="0">
                <a:solidFill>
                  <a:srgbClr val="92D050"/>
                </a:solidFill>
              </a:rPr>
              <a:t>ПРАВОВЫЕ АКТЫ </a:t>
            </a:r>
            <a:endParaRPr lang="ru-RU" sz="2900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65" t="9449" r="24130" b="4905"/>
          <a:stretch/>
        </p:blipFill>
        <p:spPr>
          <a:xfrm>
            <a:off x="755374" y="1397875"/>
            <a:ext cx="7377557" cy="516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7177" y="1397875"/>
            <a:ext cx="3451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разделе «Муниципальные правовые акты» возможен поиск документа</a:t>
            </a:r>
          </a:p>
          <a:p>
            <a:r>
              <a:rPr lang="ru-RU" dirty="0" smtClean="0"/>
              <a:t>по нескольким реквизитам.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Список найденных</a:t>
            </a:r>
          </a:p>
          <a:p>
            <a:r>
              <a:rPr lang="ru-RU" dirty="0" smtClean="0"/>
              <a:t>по </a:t>
            </a:r>
            <a:r>
              <a:rPr lang="ru-RU" dirty="0"/>
              <a:t>вашему запросу </a:t>
            </a:r>
            <a:r>
              <a:rPr lang="ru-RU" dirty="0" smtClean="0"/>
              <a:t>документов будет приведен ниже</a:t>
            </a:r>
            <a:r>
              <a:rPr lang="ru-RU" dirty="0"/>
              <a:t>. </a:t>
            </a:r>
            <a:endParaRPr lang="ru-RU" dirty="0"/>
          </a:p>
        </p:txBody>
      </p:sp>
      <p:cxnSp>
        <p:nvCxnSpPr>
          <p:cNvPr id="12" name="Соединитель: уступ 11"/>
          <p:cNvCxnSpPr/>
          <p:nvPr/>
        </p:nvCxnSpPr>
        <p:spPr>
          <a:xfrm rot="10800000">
            <a:off x="4028661" y="1921568"/>
            <a:ext cx="4308516" cy="28375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Соединитель: уступ 13"/>
          <p:cNvCxnSpPr>
            <a:cxnSpLocks/>
          </p:cNvCxnSpPr>
          <p:nvPr/>
        </p:nvCxnSpPr>
        <p:spPr>
          <a:xfrm rot="10800000" flipV="1">
            <a:off x="4810540" y="3556135"/>
            <a:ext cx="3526637" cy="34261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076534" y="107570"/>
            <a:ext cx="4616934" cy="704109"/>
            <a:chOff x="7076534" y="268940"/>
            <a:chExt cx="4616934" cy="70410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54"/>
            <a:stretch/>
          </p:blipFill>
          <p:spPr>
            <a:xfrm>
              <a:off x="7076534" y="268940"/>
              <a:ext cx="3004763" cy="7041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9912" y="411973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4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79731" t="9846" b="9744"/>
          <a:stretch>
            <a:fillRect/>
          </a:stretch>
        </p:blipFill>
        <p:spPr bwMode="auto">
          <a:xfrm>
            <a:off x="268419" y="1404952"/>
            <a:ext cx="2274323" cy="50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izh.ru/images/vosk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01" y="357918"/>
            <a:ext cx="561878" cy="5618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22362" y="365761"/>
            <a:ext cx="50818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dirty="0" smtClean="0">
                <a:solidFill>
                  <a:schemeClr val="accent1"/>
                </a:solidFill>
              </a:rPr>
              <a:t>СДЕЛАЕМ ИЖЕВСК ЛУЧШЕ</a:t>
            </a:r>
            <a:endParaRPr lang="ru-RU" sz="29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929" y="1305369"/>
            <a:ext cx="2880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«Сделаем </a:t>
            </a:r>
            <a:r>
              <a:rPr lang="ru-RU" dirty="0"/>
              <a:t>Ижевск лучше» создан как дополнительный канал </a:t>
            </a:r>
            <a:r>
              <a:rPr lang="ru-RU" dirty="0" smtClean="0"/>
              <a:t>связи</a:t>
            </a:r>
          </a:p>
          <a:p>
            <a:r>
              <a:rPr lang="ru-RU" dirty="0" smtClean="0"/>
              <a:t>с населением</a:t>
            </a:r>
          </a:p>
          <a:p>
            <a:r>
              <a:rPr lang="ru-RU" dirty="0" smtClean="0"/>
              <a:t>для </a:t>
            </a:r>
            <a:r>
              <a:rPr lang="ru-RU" dirty="0"/>
              <a:t>решения общегородских проблем.</a:t>
            </a:r>
            <a:endParaRPr lang="ru-RU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>
            <a:off x="2026025" y="3613693"/>
            <a:ext cx="1837257" cy="2374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 l="61385" t="8615" r="17269" b="4615"/>
          <a:stretch>
            <a:fillRect/>
          </a:stretch>
        </p:blipFill>
        <p:spPr bwMode="auto">
          <a:xfrm>
            <a:off x="5623044" y="1335455"/>
            <a:ext cx="2343996" cy="53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8903" y="4300510"/>
            <a:ext cx="368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форме заявки необходимо:</a:t>
            </a:r>
          </a:p>
          <a:p>
            <a:r>
              <a:rPr lang="ru-RU" dirty="0" smtClean="0"/>
              <a:t>• выбрать тему заявки;</a:t>
            </a:r>
          </a:p>
          <a:p>
            <a:r>
              <a:rPr lang="ru-RU" dirty="0"/>
              <a:t>• </a:t>
            </a:r>
            <a:r>
              <a:rPr lang="ru-RU" dirty="0" smtClean="0"/>
              <a:t>изложить </a:t>
            </a:r>
            <a:r>
              <a:rPr lang="ru-RU" dirty="0" smtClean="0"/>
              <a:t>информацию</a:t>
            </a:r>
          </a:p>
          <a:p>
            <a:r>
              <a:rPr lang="ru-RU" dirty="0" smtClean="0"/>
              <a:t>   о нарушении;</a:t>
            </a:r>
            <a:endParaRPr lang="ru-RU" dirty="0" smtClean="0"/>
          </a:p>
          <a:p>
            <a:r>
              <a:rPr lang="ru-RU" dirty="0"/>
              <a:t>• </a:t>
            </a:r>
            <a:r>
              <a:rPr lang="ru-RU" dirty="0" smtClean="0"/>
              <a:t>указать </a:t>
            </a:r>
            <a:r>
              <a:rPr lang="ru-RU" dirty="0" smtClean="0"/>
              <a:t>место </a:t>
            </a:r>
            <a:r>
              <a:rPr lang="ru-RU" dirty="0" smtClean="0"/>
              <a:t>на карте:</a:t>
            </a:r>
            <a:endParaRPr lang="ru-RU" dirty="0" smtClean="0"/>
          </a:p>
          <a:p>
            <a:r>
              <a:rPr lang="ru-RU" dirty="0"/>
              <a:t>• </a:t>
            </a:r>
            <a:r>
              <a:rPr lang="ru-RU" dirty="0" smtClean="0"/>
              <a:t>разместить </a:t>
            </a:r>
            <a:r>
              <a:rPr lang="ru-RU" dirty="0" smtClean="0"/>
              <a:t>фото;</a:t>
            </a:r>
            <a:endParaRPr lang="ru-RU" dirty="0" smtClean="0"/>
          </a:p>
          <a:p>
            <a:r>
              <a:rPr lang="ru-RU" dirty="0"/>
              <a:t>• </a:t>
            </a:r>
            <a:r>
              <a:rPr lang="ru-RU" dirty="0" smtClean="0"/>
              <a:t>указать </a:t>
            </a:r>
            <a:r>
              <a:rPr lang="ru-RU" dirty="0" smtClean="0"/>
              <a:t>свои </a:t>
            </a:r>
            <a:r>
              <a:rPr lang="ru-RU" dirty="0" smtClean="0"/>
              <a:t>данные;</a:t>
            </a:r>
            <a:endParaRPr lang="ru-RU" dirty="0" smtClean="0"/>
          </a:p>
          <a:p>
            <a:r>
              <a:rPr lang="ru-RU" dirty="0"/>
              <a:t>• </a:t>
            </a:r>
            <a:r>
              <a:rPr lang="ru-RU" dirty="0" smtClean="0"/>
              <a:t>ввести </a:t>
            </a:r>
            <a:r>
              <a:rPr lang="ru-RU" dirty="0" smtClean="0"/>
              <a:t>код с </a:t>
            </a:r>
            <a:r>
              <a:rPr lang="ru-RU" dirty="0" smtClean="0"/>
              <a:t>картинки.</a:t>
            </a:r>
            <a:endParaRPr lang="ru-RU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0730" name="Рисунок 307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3" y="1323475"/>
            <a:ext cx="3038856" cy="27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4032" y="2055579"/>
            <a:ext cx="11488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Центр общественного доступа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к официальным сайтам органов власти и государственным услугам,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предоставляемым в электронном </a:t>
            </a:r>
            <a:r>
              <a:rPr lang="ru-RU" altLang="ru-RU" dirty="0" smtClean="0">
                <a:solidFill>
                  <a:schemeClr val="tx2"/>
                </a:solidFill>
                <a:latin typeface="Arial" charset="0"/>
              </a:rPr>
              <a:t>виде</a:t>
            </a: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ru-RU" altLang="ru-RU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Адрес: г. Ижевск, ул. Ломоносова, 9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Е-</a:t>
            </a:r>
            <a:r>
              <a:rPr lang="en-US" altLang="ru-RU" dirty="0">
                <a:solidFill>
                  <a:schemeClr val="tx2"/>
                </a:solidFill>
                <a:latin typeface="Arial" charset="0"/>
              </a:rPr>
              <a:t>mail</a:t>
            </a: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ru-RU" dirty="0" err="1">
                <a:solidFill>
                  <a:schemeClr val="tx2"/>
                </a:solidFill>
                <a:latin typeface="Arial" charset="0"/>
                <a:hlinkClick r:id="rId2"/>
              </a:rPr>
              <a:t>cpi</a:t>
            </a:r>
            <a:r>
              <a:rPr lang="ru-RU" altLang="ru-RU" dirty="0">
                <a:solidFill>
                  <a:schemeClr val="tx2"/>
                </a:solidFill>
                <a:latin typeface="Arial" charset="0"/>
                <a:hlinkClick r:id="rId2"/>
              </a:rPr>
              <a:t>@</a:t>
            </a:r>
            <a:r>
              <a:rPr lang="en-US" altLang="ru-RU" dirty="0" err="1">
                <a:solidFill>
                  <a:schemeClr val="tx2"/>
                </a:solidFill>
                <a:latin typeface="Arial" charset="0"/>
                <a:hlinkClick r:id="rId2"/>
              </a:rPr>
              <a:t>unatlib</a:t>
            </a:r>
            <a:r>
              <a:rPr lang="ru-RU" altLang="ru-RU" dirty="0">
                <a:solidFill>
                  <a:schemeClr val="tx2"/>
                </a:solidFill>
                <a:latin typeface="Arial" charset="0"/>
                <a:hlinkClick r:id="rId2"/>
              </a:rPr>
              <a:t>.</a:t>
            </a:r>
            <a:r>
              <a:rPr lang="en-US" altLang="ru-RU" dirty="0">
                <a:solidFill>
                  <a:schemeClr val="tx2"/>
                </a:solidFill>
                <a:latin typeface="Arial" charset="0"/>
                <a:hlinkClick r:id="rId2"/>
              </a:rPr>
              <a:t>org</a:t>
            </a:r>
            <a:r>
              <a:rPr lang="ru-RU" altLang="ru-RU" dirty="0">
                <a:solidFill>
                  <a:schemeClr val="tx2"/>
                </a:solidFill>
                <a:latin typeface="Arial" charset="0"/>
                <a:hlinkClick r:id="rId2"/>
              </a:rPr>
              <a:t>.</a:t>
            </a:r>
            <a:r>
              <a:rPr lang="en-US" altLang="ru-RU" dirty="0" err="1">
                <a:solidFill>
                  <a:schemeClr val="tx2"/>
                </a:solidFill>
                <a:latin typeface="Arial" charset="0"/>
                <a:hlinkClick r:id="rId2"/>
              </a:rPr>
              <a:t>ru</a:t>
            </a:r>
            <a:endParaRPr lang="en-US" altLang="ru-RU" dirty="0">
              <a:solidFill>
                <a:schemeClr val="tx2"/>
              </a:solidFill>
              <a:latin typeface="Arial" charset="0"/>
              <a:hlinkClick r:id="rId3"/>
            </a:endParaRPr>
          </a:p>
          <a:p>
            <a:pPr algn="ctr">
              <a:spcBef>
                <a:spcPct val="0"/>
              </a:spcBef>
            </a:pPr>
            <a:r>
              <a:rPr lang="en-US" altLang="ru-RU" dirty="0">
                <a:solidFill>
                  <a:schemeClr val="tx2"/>
                </a:solidFill>
                <a:latin typeface="Arial" charset="0"/>
                <a:hlinkClick r:id="rId3"/>
              </a:rPr>
              <a:t>www.unatlib.org.ru</a:t>
            </a:r>
            <a:endParaRPr lang="ru-RU" altLang="ru-RU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99" y="561128"/>
            <a:ext cx="3062880" cy="6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410" r="1577" b="6872"/>
          <a:stretch>
            <a:fillRect/>
          </a:stretch>
        </p:blipFill>
        <p:spPr bwMode="auto">
          <a:xfrm>
            <a:off x="0" y="1048043"/>
            <a:ext cx="12192000" cy="58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940" y="349212"/>
            <a:ext cx="505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Главная страница </a:t>
            </a:r>
            <a:r>
              <a:rPr lang="ru-RU" sz="2000" b="1" dirty="0" smtClean="0">
                <a:solidFill>
                  <a:schemeClr val="accent1"/>
                </a:solidFill>
              </a:rPr>
              <a:t>сайта (</a:t>
            </a:r>
            <a:r>
              <a:rPr lang="fr-FR" sz="2000" b="1" dirty="0" smtClean="0">
                <a:solidFill>
                  <a:schemeClr val="accent1"/>
                </a:solidFill>
              </a:rPr>
              <a:t>www.izh.ru</a:t>
            </a:r>
            <a:r>
              <a:rPr lang="ru-RU" sz="2000" b="1" dirty="0" smtClean="0">
                <a:solidFill>
                  <a:schemeClr val="accent1"/>
                </a:solidFill>
              </a:rPr>
              <a:t>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5598" y="295422"/>
            <a:ext cx="299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Сервисы сайта</a:t>
            </a:r>
            <a:endParaRPr lang="ru-RU" sz="2800" dirty="0">
              <a:solidFill>
                <a:schemeClr val="accent1"/>
              </a:solidFill>
            </a:endParaRPr>
          </a:p>
        </p:txBody>
      </p:sp>
      <p:cxnSp>
        <p:nvCxnSpPr>
          <p:cNvPr id="9" name="Shape 8"/>
          <p:cNvCxnSpPr/>
          <p:nvPr/>
        </p:nvCxnSpPr>
        <p:spPr>
          <a:xfrm>
            <a:off x="8825368" y="929433"/>
            <a:ext cx="155739" cy="1362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19114" y="2039815"/>
            <a:ext cx="6724357" cy="10972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8" y="233878"/>
            <a:ext cx="3963180" cy="1103671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 tooltip="Интернет-приемная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15" y="2366958"/>
            <a:ext cx="571630" cy="571630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 tooltip="Записаться на прием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85" y="2352891"/>
            <a:ext cx="571630" cy="571630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 tooltip="Муниципальные правовые акты 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62" y="3786713"/>
            <a:ext cx="571630" cy="571630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 tooltip="Услуги ЖКХ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62" y="2381026"/>
            <a:ext cx="571630" cy="571630"/>
          </a:xfrm>
          <a:prstGeom prst="rect">
            <a:avLst/>
          </a:prstGeom>
        </p:spPr>
      </p:pic>
      <p:pic>
        <p:nvPicPr>
          <p:cNvPr id="21" name="Рисунок 20">
            <a:hlinkClick r:id="rId11" action="ppaction://hlinksldjump" tooltip="Важные телефоны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87" y="3786713"/>
            <a:ext cx="571630" cy="5716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87671" y="2352891"/>
            <a:ext cx="313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Выберите </a:t>
            </a:r>
            <a:r>
              <a:rPr lang="ru-RU" sz="2400" dirty="0"/>
              <a:t>интересующую вас услугу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9822">
            <a:off x="3996404" y="4072690"/>
            <a:ext cx="1512769" cy="11471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40203" y="2979588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Интернет-</a:t>
            </a:r>
            <a:endParaRPr lang="ru-RU" sz="1400" dirty="0" smtClean="0"/>
          </a:p>
          <a:p>
            <a:pPr algn="ctr"/>
            <a:r>
              <a:rPr lang="ru-RU" sz="1400" dirty="0" smtClean="0"/>
              <a:t>приемная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24323" y="2951453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Услуги </a:t>
            </a:r>
          </a:p>
          <a:p>
            <a:pPr algn="ctr"/>
            <a:r>
              <a:rPr lang="ru-RU" sz="1400" dirty="0" smtClean="0"/>
              <a:t>ЖКХ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775261" y="2988287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Записаться </a:t>
            </a:r>
          </a:p>
          <a:p>
            <a:pPr algn="ctr"/>
            <a:r>
              <a:rPr lang="ru-RU" sz="1400" dirty="0" smtClean="0"/>
              <a:t>на прием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9220" y="4393974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Важные </a:t>
            </a:r>
          </a:p>
          <a:p>
            <a:pPr algn="ctr"/>
            <a:r>
              <a:rPr lang="ru-RU" sz="1400" dirty="0" smtClean="0"/>
              <a:t>телефоны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4494" y="4393979"/>
            <a:ext cx="165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Муниципальные</a:t>
            </a:r>
          </a:p>
          <a:p>
            <a:pPr algn="ctr"/>
            <a:r>
              <a:rPr lang="ru-RU" sz="1400" dirty="0" smtClean="0"/>
              <a:t>правовые  акты</a:t>
            </a:r>
            <a:endParaRPr lang="ru-RU" sz="1400" dirty="0"/>
          </a:p>
        </p:txBody>
      </p:sp>
      <p:pic>
        <p:nvPicPr>
          <p:cNvPr id="10242" name="Picture 2" descr="http://www.izh.ru/images/voskl.png">
            <a:hlinkClick r:id="rId14" action="ppaction://hlinksldjump" tooltip="Сделаем Ижевск Лучше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28470" y="3783553"/>
            <a:ext cx="561878" cy="5618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928316" y="4382239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Сделаем</a:t>
            </a:r>
          </a:p>
          <a:p>
            <a:pPr algn="ctr"/>
            <a:r>
              <a:rPr lang="ru-RU" sz="1400" dirty="0" smtClean="0"/>
              <a:t>Ижевск</a:t>
            </a:r>
          </a:p>
          <a:p>
            <a:pPr algn="ctr"/>
            <a:r>
              <a:rPr lang="ru-RU" sz="1400" dirty="0" smtClean="0"/>
              <a:t>Лучше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637957" y="640513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www.izh.ru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" y="272423"/>
            <a:ext cx="571630" cy="5716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413" y="272424"/>
            <a:ext cx="4085011" cy="57163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Интернет-приемная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9"/>
          <a:stretch/>
        </p:blipFill>
        <p:spPr>
          <a:xfrm>
            <a:off x="497956" y="1399783"/>
            <a:ext cx="6975566" cy="5090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0629" y="1354957"/>
            <a:ext cx="4226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разделе</a:t>
            </a:r>
          </a:p>
          <a:p>
            <a:r>
              <a:rPr lang="ru-RU" sz="2000" dirty="0" smtClean="0"/>
              <a:t>«Интернет-приемная»</a:t>
            </a:r>
          </a:p>
          <a:p>
            <a:r>
              <a:rPr lang="ru-RU" sz="2000" dirty="0" smtClean="0"/>
              <a:t>два </a:t>
            </a:r>
            <a:r>
              <a:rPr lang="ru-RU" sz="2000" dirty="0"/>
              <a:t>основных </a:t>
            </a:r>
            <a:r>
              <a:rPr lang="ru-RU" sz="2000" dirty="0" smtClean="0"/>
              <a:t>подраздела: </a:t>
            </a:r>
            <a:endParaRPr lang="ru-RU" sz="2000" dirty="0"/>
          </a:p>
          <a:p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Тематический классификатор обращений граждан </a:t>
            </a:r>
            <a:r>
              <a:rPr lang="ru-RU" sz="2000" dirty="0" smtClean="0"/>
              <a:t>(часто </a:t>
            </a:r>
            <a:r>
              <a:rPr lang="ru-RU" sz="2000" dirty="0"/>
              <a:t>задаваемые вопросы</a:t>
            </a:r>
            <a:r>
              <a:rPr lang="ru-R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Собственно</a:t>
            </a:r>
          </a:p>
          <a:p>
            <a:r>
              <a:rPr lang="ru-RU" sz="2000" dirty="0" smtClean="0"/>
              <a:t>    интернет-приемная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593670" y="2488103"/>
            <a:ext cx="6250448" cy="2424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>
            <a:off x="6094415" y="2610524"/>
            <a:ext cx="1656215" cy="4461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7219" y="2488103"/>
            <a:ext cx="844733" cy="87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00846" y="2601814"/>
            <a:ext cx="2490651" cy="870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7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 r="59072"/>
          <a:stretch/>
        </p:blipFill>
        <p:spPr>
          <a:xfrm>
            <a:off x="1332944" y="1323590"/>
            <a:ext cx="3039291" cy="500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2282" y="2876901"/>
            <a:ext cx="3997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подразделе</a:t>
            </a:r>
          </a:p>
          <a:p>
            <a:r>
              <a:rPr lang="ru-RU" sz="2400" dirty="0" smtClean="0"/>
              <a:t>«Интернет-приемная»</a:t>
            </a:r>
          </a:p>
          <a:p>
            <a:r>
              <a:rPr lang="ru-RU" sz="2400" dirty="0" smtClean="0"/>
              <a:t>можно задать </a:t>
            </a:r>
            <a:r>
              <a:rPr lang="ru-RU" sz="2400" dirty="0"/>
              <a:t>интересующий </a:t>
            </a:r>
            <a:r>
              <a:rPr lang="ru-RU" sz="2400" dirty="0" smtClean="0"/>
              <a:t>вопрос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режиме </a:t>
            </a:r>
            <a:r>
              <a:rPr lang="en-US" sz="2400" dirty="0" smtClean="0"/>
              <a:t>online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327208" y="2499361"/>
            <a:ext cx="3725074" cy="638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" y="272423"/>
            <a:ext cx="571630" cy="571630"/>
          </a:xfrm>
          <a:prstGeom prst="rect">
            <a:avLst/>
          </a:prstGeom>
        </p:spPr>
      </p:pic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1141413" y="272424"/>
            <a:ext cx="4085011" cy="57163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Интернет-приемная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0641" y="2314695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</a:rPr>
              <a:t>Интернет-приемная</a:t>
            </a:r>
          </a:p>
        </p:txBody>
      </p:sp>
    </p:spTree>
    <p:extLst>
      <p:ext uri="{BB962C8B-B14F-4D97-AF65-F5344CB8AC3E}">
        <p14:creationId xmlns:p14="http://schemas.microsoft.com/office/powerpoint/2010/main" val="681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14313" r="18874" b="11720"/>
          <a:stretch/>
        </p:blipFill>
        <p:spPr>
          <a:xfrm>
            <a:off x="1310385" y="1445537"/>
            <a:ext cx="3361203" cy="48703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5181" y="1568056"/>
            <a:ext cx="5099730" cy="670560"/>
          </a:xfrm>
        </p:spPr>
        <p:txBody>
          <a:bodyPr>
            <a:noAutofit/>
          </a:bodyPr>
          <a:lstStyle/>
          <a:p>
            <a:r>
              <a:rPr lang="ru-RU" sz="2400" cap="none" dirty="0" smtClean="0"/>
              <a:t>Тематический классификатор</a:t>
            </a:r>
            <a:br>
              <a:rPr lang="ru-RU" sz="2400" cap="none" dirty="0" smtClean="0"/>
            </a:br>
            <a:r>
              <a:rPr lang="ru-RU" sz="2400" cap="none" dirty="0" smtClean="0"/>
              <a:t>обращений граждан</a:t>
            </a:r>
            <a:endParaRPr lang="ru-RU" sz="24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932076" y="2502948"/>
            <a:ext cx="5277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подразделе «</a:t>
            </a:r>
            <a:r>
              <a:rPr lang="ru-RU" sz="2000" dirty="0" smtClean="0"/>
              <a:t>Тематический </a:t>
            </a:r>
            <a:r>
              <a:rPr lang="ru-RU" sz="2000" dirty="0"/>
              <a:t>классификатор обращений </a:t>
            </a:r>
            <a:r>
              <a:rPr lang="ru-RU" sz="2000" dirty="0" smtClean="0"/>
              <a:t>граждан» можно быстро найти ответы </a:t>
            </a:r>
            <a:r>
              <a:rPr lang="ru-RU" sz="2000" dirty="0"/>
              <a:t>на </a:t>
            </a:r>
            <a:r>
              <a:rPr lang="ru-RU" sz="2000" dirty="0" smtClean="0"/>
              <a:t>свои вопросы, если они уже были заданы другими </a:t>
            </a:r>
            <a:r>
              <a:rPr lang="ru-RU" sz="2000" dirty="0"/>
              <a:t>пользователями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Если вы всё же не нашли нужного вам ответа, можно </a:t>
            </a:r>
            <a:r>
              <a:rPr lang="ru-RU" sz="2000" dirty="0"/>
              <a:t>задать свой </a:t>
            </a:r>
            <a:r>
              <a:rPr lang="ru-RU" sz="2000" dirty="0" smtClean="0"/>
              <a:t>вопрос. 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698377" y="1894628"/>
            <a:ext cx="3135086" cy="839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>
            <a:off x="3221915" y="4977206"/>
            <a:ext cx="2647406" cy="4441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" y="272423"/>
            <a:ext cx="571630" cy="571630"/>
          </a:xfrm>
          <a:prstGeom prst="rect">
            <a:avLst/>
          </a:prstGeom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1141413" y="272424"/>
            <a:ext cx="4085011" cy="57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Интернет-приемная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368" y="1735933"/>
            <a:ext cx="3279980" cy="493463"/>
          </a:xfrm>
        </p:spPr>
        <p:txBody>
          <a:bodyPr>
            <a:normAutofit/>
          </a:bodyPr>
          <a:lstStyle/>
          <a:p>
            <a:r>
              <a:rPr lang="ru-RU" sz="2400" cap="none" dirty="0" smtClean="0"/>
              <a:t>Задать свой вопрос</a:t>
            </a:r>
            <a:endParaRPr lang="ru-RU" sz="2400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/>
          <a:stretch/>
        </p:blipFill>
        <p:spPr>
          <a:xfrm>
            <a:off x="1855503" y="1120588"/>
            <a:ext cx="4758080" cy="5432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4778" y="2490651"/>
            <a:ext cx="4276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Заполните </a:t>
            </a:r>
            <a:r>
              <a:rPr lang="ru-RU" dirty="0"/>
              <a:t>все поля со знаком </a:t>
            </a:r>
            <a:r>
              <a:rPr lang="ru-RU" dirty="0" smtClean="0"/>
              <a:t>*.</a:t>
            </a:r>
            <a:endParaRPr lang="ru-RU" dirty="0"/>
          </a:p>
          <a:p>
            <a:r>
              <a:rPr lang="ru-RU" dirty="0" smtClean="0"/>
              <a:t>2. Поставьте </a:t>
            </a:r>
            <a:r>
              <a:rPr lang="ru-RU" dirty="0"/>
              <a:t>галочку в </a:t>
            </a:r>
            <a:r>
              <a:rPr lang="ru-RU" dirty="0" smtClean="0"/>
              <a:t>пункте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«Я согласен </a:t>
            </a:r>
            <a:r>
              <a:rPr lang="ru-RU" dirty="0"/>
              <a:t>на обработку </a:t>
            </a:r>
            <a:endParaRPr lang="ru-RU" dirty="0"/>
          </a:p>
          <a:p>
            <a:r>
              <a:rPr lang="ru-RU" dirty="0" smtClean="0"/>
              <a:t>    персональных </a:t>
            </a:r>
            <a:r>
              <a:rPr lang="ru-RU" dirty="0"/>
              <a:t>данных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2. Введите </a:t>
            </a:r>
            <a:r>
              <a:rPr lang="ru-RU" dirty="0"/>
              <a:t>код с </a:t>
            </a:r>
            <a:r>
              <a:rPr lang="ru-RU" dirty="0" smtClean="0"/>
              <a:t>картинки.</a:t>
            </a:r>
            <a:endParaRPr lang="ru-RU" dirty="0"/>
          </a:p>
          <a:p>
            <a:r>
              <a:rPr lang="ru-RU" dirty="0" smtClean="0"/>
              <a:t>4. Сохраните </a:t>
            </a:r>
            <a:r>
              <a:rPr lang="ru-RU" dirty="0"/>
              <a:t>свое </a:t>
            </a:r>
            <a:r>
              <a:rPr lang="ru-RU" dirty="0" smtClean="0"/>
              <a:t>сообщение.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Ответ </a:t>
            </a:r>
            <a:r>
              <a:rPr lang="ru-RU" dirty="0" smtClean="0"/>
              <a:t>на </a:t>
            </a:r>
            <a:r>
              <a:rPr lang="ru-RU" dirty="0" smtClean="0"/>
              <a:t>ваш </a:t>
            </a:r>
            <a:r>
              <a:rPr lang="ru-RU" dirty="0" smtClean="0"/>
              <a:t>вопрос </a:t>
            </a:r>
            <a:r>
              <a:rPr lang="ru-RU" dirty="0" smtClean="0"/>
              <a:t>придет</a:t>
            </a:r>
          </a:p>
          <a:p>
            <a:pPr marL="342900" indent="-342900"/>
            <a:r>
              <a:rPr lang="ru-RU" dirty="0" smtClean="0"/>
              <a:t>на вашу </a:t>
            </a:r>
            <a:r>
              <a:rPr lang="ru-RU" dirty="0" smtClean="0"/>
              <a:t>э</a:t>
            </a:r>
            <a:r>
              <a:rPr lang="ru-RU" dirty="0" smtClean="0"/>
              <a:t>лектронную почту</a:t>
            </a:r>
          </a:p>
          <a:p>
            <a:pPr marL="342900" indent="-342900"/>
            <a:r>
              <a:rPr lang="ru-RU" dirty="0" smtClean="0"/>
              <a:t>или на почтовый адрес</a:t>
            </a:r>
          </a:p>
          <a:p>
            <a:pPr marL="342900" indent="-342900"/>
            <a:r>
              <a:rPr lang="ru-RU" dirty="0" smtClean="0"/>
              <a:t>(если </a:t>
            </a:r>
            <a:r>
              <a:rPr lang="ru-RU" dirty="0" smtClean="0"/>
              <a:t>он был указан)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0800000">
            <a:off x="2734491" y="1776552"/>
            <a:ext cx="4511042" cy="90569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4415247" y="2960913"/>
            <a:ext cx="2830285" cy="22119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3309258" y="3772987"/>
            <a:ext cx="3936275" cy="2401389"/>
          </a:xfrm>
          <a:prstGeom prst="bentConnector3">
            <a:avLst>
              <a:gd name="adj1" fmla="val 2787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2734492" y="4066900"/>
            <a:ext cx="4511041" cy="2307773"/>
          </a:xfrm>
          <a:prstGeom prst="bentConnector3">
            <a:avLst>
              <a:gd name="adj1" fmla="val 1679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" y="272423"/>
            <a:ext cx="571630" cy="571630"/>
          </a:xfrm>
          <a:prstGeom prst="rect">
            <a:avLst/>
          </a:prstGeom>
        </p:spPr>
      </p:pic>
      <p:sp>
        <p:nvSpPr>
          <p:cNvPr id="19" name="Заголовок 2"/>
          <p:cNvSpPr txBox="1">
            <a:spLocks/>
          </p:cNvSpPr>
          <p:nvPr/>
        </p:nvSpPr>
        <p:spPr>
          <a:xfrm>
            <a:off x="1141413" y="272424"/>
            <a:ext cx="4085011" cy="57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Интернет-приемная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458" y="282254"/>
            <a:ext cx="2672942" cy="583474"/>
          </a:xfrm>
        </p:spPr>
        <p:txBody>
          <a:bodyPr>
            <a:normAutofit/>
          </a:bodyPr>
          <a:lstStyle/>
          <a:p>
            <a:r>
              <a:rPr lang="ru-RU" sz="2900" dirty="0"/>
              <a:t>Услуги ЖКХ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6" y="294098"/>
            <a:ext cx="571630" cy="571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>
          <a:xfrm>
            <a:off x="576334" y="1245325"/>
            <a:ext cx="6255034" cy="5029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6545" y="1845155"/>
            <a:ext cx="47107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/>
              <a:t>ЦТП </a:t>
            </a:r>
            <a:r>
              <a:rPr lang="ru-RU" dirty="0" smtClean="0"/>
              <a:t> (Центральный </a:t>
            </a:r>
            <a:r>
              <a:rPr lang="ru-RU" dirty="0" smtClean="0"/>
              <a:t>тепловой пункт )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 smtClean="0"/>
              <a:t>УК (Управляющую компанию).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 smtClean="0"/>
              <a:t>услугу.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 smtClean="0"/>
              <a:t>район 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 smtClean="0"/>
              <a:t>улицу.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Выберите </a:t>
            </a:r>
            <a:r>
              <a:rPr lang="ru-RU" dirty="0" smtClean="0"/>
              <a:t>дом.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Другие сведения </a:t>
            </a:r>
            <a:r>
              <a:rPr lang="ru-RU" dirty="0"/>
              <a:t>можно </a:t>
            </a:r>
            <a:r>
              <a:rPr lang="ru-RU" dirty="0" smtClean="0"/>
              <a:t>узнать</a:t>
            </a:r>
          </a:p>
          <a:p>
            <a:r>
              <a:rPr lang="ru-RU" dirty="0" smtClean="0"/>
              <a:t>из </a:t>
            </a:r>
            <a:r>
              <a:rPr lang="ru-RU" dirty="0"/>
              <a:t>актуальных сводок по городу. </a:t>
            </a:r>
          </a:p>
        </p:txBody>
      </p:sp>
      <p:cxnSp>
        <p:nvCxnSpPr>
          <p:cNvPr id="63" name="Соединительная линия уступом 62"/>
          <p:cNvCxnSpPr/>
          <p:nvPr/>
        </p:nvCxnSpPr>
        <p:spPr>
          <a:xfrm rot="10800000">
            <a:off x="1604685" y="2294962"/>
            <a:ext cx="5650934" cy="10222"/>
          </a:xfrm>
          <a:prstGeom prst="bentConnector3">
            <a:avLst>
              <a:gd name="adj1" fmla="val 9854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2618719" y="2965843"/>
            <a:ext cx="4738685" cy="1543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11839" y="2965843"/>
            <a:ext cx="170688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Левая фигурная скобка 33"/>
          <p:cNvSpPr/>
          <p:nvPr/>
        </p:nvSpPr>
        <p:spPr>
          <a:xfrm>
            <a:off x="7153834" y="1845154"/>
            <a:ext cx="203569" cy="224275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1532965" y="2294965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2402541" y="2294965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3307977" y="2305184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4141695" y="2305184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4916343" y="2310294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5818095" y="2310294"/>
            <a:ext cx="143436" cy="350878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26" t="9248" r="13175" b="5092"/>
          <a:stretch/>
        </p:blipFill>
        <p:spPr>
          <a:xfrm>
            <a:off x="548797" y="1656922"/>
            <a:ext cx="6309203" cy="4046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9" y="363058"/>
            <a:ext cx="571630" cy="571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844" y="363058"/>
            <a:ext cx="49937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rgbClr val="92D050"/>
                </a:solidFill>
              </a:rPr>
              <a:t>ЗАПИСАТЬСЯ НА ПРИЕМ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1903" y="1549342"/>
            <a:ext cx="455430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данном разделе сайта можно </a:t>
            </a:r>
            <a:r>
              <a:rPr lang="ru-RU" dirty="0"/>
              <a:t>предварительно </a:t>
            </a:r>
            <a:r>
              <a:rPr lang="ru-RU" dirty="0" smtClean="0"/>
              <a:t>записаться</a:t>
            </a:r>
          </a:p>
          <a:p>
            <a:r>
              <a:rPr lang="ru-RU" dirty="0" smtClean="0"/>
              <a:t>на прием в </a:t>
            </a:r>
            <a:r>
              <a:rPr lang="ru-RU" dirty="0"/>
              <a:t>структурные подразделения </a:t>
            </a:r>
            <a:r>
              <a:rPr lang="ru-RU" dirty="0" smtClean="0"/>
              <a:t>Администрации</a:t>
            </a:r>
          </a:p>
          <a:p>
            <a:r>
              <a:rPr lang="ru-RU" dirty="0" smtClean="0"/>
              <a:t>г. Ижевска:</a:t>
            </a:r>
          </a:p>
          <a:p>
            <a:endParaRPr lang="ru-RU" sz="1400" dirty="0" smtClean="0"/>
          </a:p>
          <a:p>
            <a:r>
              <a:rPr lang="ru-RU" sz="1400" dirty="0" smtClean="0"/>
              <a:t>• Главное </a:t>
            </a:r>
            <a:r>
              <a:rPr lang="ru-RU" sz="1400" dirty="0"/>
              <a:t>управление </a:t>
            </a:r>
            <a:r>
              <a:rPr lang="ru-RU" sz="1400" dirty="0" smtClean="0"/>
              <a:t>архитектуры</a:t>
            </a:r>
          </a:p>
          <a:p>
            <a:r>
              <a:rPr lang="ru-RU" sz="1400" dirty="0" smtClean="0"/>
              <a:t>   и градостроительства;</a:t>
            </a:r>
          </a:p>
          <a:p>
            <a:r>
              <a:rPr lang="ru-RU" sz="1400" dirty="0"/>
              <a:t>• </a:t>
            </a:r>
            <a:r>
              <a:rPr lang="ru-RU" sz="1400" dirty="0" smtClean="0"/>
              <a:t>Управление </a:t>
            </a:r>
            <a:r>
              <a:rPr lang="ru-RU" sz="1400" dirty="0"/>
              <a:t>жилищно-коммунального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хозяйства</a:t>
            </a:r>
            <a:r>
              <a:rPr lang="ru-RU" sz="1400" dirty="0"/>
              <a:t>; </a:t>
            </a:r>
            <a:endParaRPr lang="ru-RU" sz="1400" dirty="0" smtClean="0"/>
          </a:p>
          <a:p>
            <a:r>
              <a:rPr lang="ru-RU" sz="1400" dirty="0"/>
              <a:t>• </a:t>
            </a:r>
            <a:r>
              <a:rPr lang="ru-RU" sz="1400" dirty="0" smtClean="0"/>
              <a:t>Управление </a:t>
            </a:r>
            <a:r>
              <a:rPr lang="ru-RU" sz="1400" dirty="0"/>
              <a:t>земельных </a:t>
            </a:r>
            <a:r>
              <a:rPr lang="ru-RU" sz="1400" dirty="0" smtClean="0"/>
              <a:t>ресурсов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и землеустройства;</a:t>
            </a:r>
          </a:p>
          <a:p>
            <a:r>
              <a:rPr lang="ru-RU" sz="1400" dirty="0"/>
              <a:t>• </a:t>
            </a:r>
            <a:r>
              <a:rPr lang="ru-RU" sz="1400" dirty="0" smtClean="0"/>
              <a:t>Управление </a:t>
            </a:r>
            <a:r>
              <a:rPr lang="ru-RU" sz="1400" dirty="0"/>
              <a:t>муниципального жилья; </a:t>
            </a:r>
            <a:endParaRPr lang="ru-RU" sz="1400" dirty="0" smtClean="0"/>
          </a:p>
          <a:p>
            <a:r>
              <a:rPr lang="ru-RU" sz="1400" dirty="0"/>
              <a:t>• </a:t>
            </a:r>
            <a:r>
              <a:rPr lang="ru-RU" sz="1400" dirty="0" smtClean="0"/>
              <a:t>Управление образования;</a:t>
            </a:r>
          </a:p>
          <a:p>
            <a:r>
              <a:rPr lang="ru-RU" sz="1400" dirty="0"/>
              <a:t>• </a:t>
            </a:r>
            <a:r>
              <a:rPr lang="ru-RU" sz="1400" dirty="0" smtClean="0"/>
              <a:t>замы </a:t>
            </a:r>
            <a:r>
              <a:rPr lang="ru-RU" sz="1400" dirty="0"/>
              <a:t>Главы Администрации </a:t>
            </a:r>
            <a:r>
              <a:rPr lang="ru-RU" sz="1400" dirty="0" smtClean="0"/>
              <a:t>города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по </a:t>
            </a:r>
            <a:r>
              <a:rPr lang="ru-RU" sz="1400" dirty="0"/>
              <a:t>градостроительству, </a:t>
            </a:r>
            <a:r>
              <a:rPr lang="ru-RU" sz="1400" dirty="0" smtClean="0"/>
              <a:t>благоустройству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и транспорту; </a:t>
            </a:r>
            <a:r>
              <a:rPr lang="ru-RU" sz="1400" dirty="0"/>
              <a:t>по жилищно-коммунальному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хозяйству; </a:t>
            </a:r>
            <a:r>
              <a:rPr lang="ru-RU" sz="1400" dirty="0"/>
              <a:t>по социальной политике и </a:t>
            </a:r>
            <a:r>
              <a:rPr lang="ru-RU" sz="1400" dirty="0" smtClean="0"/>
              <a:t>др.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5495365" y="2519082"/>
            <a:ext cx="1966538" cy="2142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076534" y="145245"/>
            <a:ext cx="4616934" cy="836770"/>
            <a:chOff x="7076534" y="306615"/>
            <a:chExt cx="4616934" cy="83677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34" y="306615"/>
              <a:ext cx="3004763" cy="83677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79912" y="582308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www.izh.ru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8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405</TotalTime>
  <Words>468</Words>
  <Application>Microsoft Office PowerPoint</Application>
  <PresentationFormat>Произвольный</PresentationFormat>
  <Paragraphs>132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ИНСТРУКЦИЯ  ПО РАБОТЕ с ОфициальныМ сайтОМ муниципальногообразования г. Ижевск</vt:lpstr>
      <vt:lpstr>Презентация PowerPoint</vt:lpstr>
      <vt:lpstr>Презентация PowerPoint</vt:lpstr>
      <vt:lpstr>Интернет-приемная</vt:lpstr>
      <vt:lpstr>Интернет-приемная</vt:lpstr>
      <vt:lpstr>Тематический классификатор обращений граждан</vt:lpstr>
      <vt:lpstr>Задать свой вопрос</vt:lpstr>
      <vt:lpstr>Услуги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Официальный сайт муниципального образования г. Ижевска</dc:title>
  <dc:creator>Анастасия Бабина</dc:creator>
  <cp:lastModifiedBy>Ирина Ген. Абугова</cp:lastModifiedBy>
  <cp:revision>39</cp:revision>
  <dcterms:created xsi:type="dcterms:W3CDTF">2017-06-14T11:05:18Z</dcterms:created>
  <dcterms:modified xsi:type="dcterms:W3CDTF">2017-10-09T16:49:19Z</dcterms:modified>
</cp:coreProperties>
</file>