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4" r:id="rId2"/>
    <p:sldId id="266" r:id="rId3"/>
    <p:sldId id="267" r:id="rId4"/>
    <p:sldId id="269" r:id="rId5"/>
    <p:sldId id="258" r:id="rId6"/>
    <p:sldId id="259" r:id="rId7"/>
    <p:sldId id="270" r:id="rId8"/>
    <p:sldId id="271" r:id="rId9"/>
    <p:sldId id="272" r:id="rId10"/>
    <p:sldId id="273" r:id="rId11"/>
    <p:sldId id="260" r:id="rId12"/>
    <p:sldId id="262" r:id="rId13"/>
    <p:sldId id="274" r:id="rId14"/>
    <p:sldId id="275" r:id="rId15"/>
    <p:sldId id="277" r:id="rId16"/>
    <p:sldId id="278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85" autoAdjust="0"/>
    <p:restoredTop sz="94671" autoAdjust="0"/>
  </p:normalViewPr>
  <p:slideViewPr>
    <p:cSldViewPr>
      <p:cViewPr>
        <p:scale>
          <a:sx n="66" d="100"/>
          <a:sy n="66" d="100"/>
        </p:scale>
        <p:origin x="-1752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90791" y="2060848"/>
            <a:ext cx="9036496" cy="3096344"/>
          </a:xfrm>
        </p:spPr>
        <p:txBody>
          <a:bodyPr>
            <a:noAutofit/>
          </a:bodyPr>
          <a:lstStyle/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Стимулирование </a:t>
            </a:r>
            <a:r>
              <a:rPr lang="ru-RU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профессионального роста библиотекарей </a:t>
            </a:r>
            <a:endParaRPr lang="ru-RU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cs typeface="Times New Roman" pitchFamily="18" charset="0"/>
            </a:endParaRPr>
          </a:p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Игринского района</a:t>
            </a:r>
            <a:r>
              <a:rPr lang="ru-RU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/>
            </a:r>
            <a:br>
              <a:rPr lang="ru-RU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</a:br>
            <a:endParaRPr lang="ru-RU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cs typeface="Times New Roman" pitchFamily="18" charset="0"/>
            </a:endParaRPr>
          </a:p>
          <a:p>
            <a:endParaRPr lang="ru-RU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1840" y="260647"/>
            <a:ext cx="2954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МБУК «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Игринская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ЦБС»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307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731520"/>
            <a:ext cx="7704856" cy="528976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 конкурсные работы направлены на привлечение к книге и чтению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222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404664"/>
            <a:ext cx="8136904" cy="554461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ru-RU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Конкурс 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профессионального мастерства</a:t>
            </a:r>
          </a:p>
          <a:p>
            <a:pPr marL="45720" indent="0" algn="ctr"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2014 </a:t>
            </a: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pPr marL="45720" indent="0">
              <a:buNone/>
            </a:pP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713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tronina\Desktop\профмастерство\100_84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902075" cy="292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tronina\Desktop\профмастерство\100_84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4857"/>
            <a:ext cx="3902075" cy="292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tronina\Desktop\профмастерство\100_85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71767"/>
            <a:ext cx="3902075" cy="292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ntronina\Desktop\профмастерство\100_85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71767"/>
            <a:ext cx="3902075" cy="292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758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ntronina\Desktop\профмастерство\100_85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62" y="116632"/>
            <a:ext cx="2784797" cy="371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ntronina\Desktop\профмастерство\100_87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8" y="116632"/>
            <a:ext cx="2925763" cy="390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ntronina\Desktop\профмастерство\100_85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66" y="4002717"/>
            <a:ext cx="3617093" cy="271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ntronina\Desktop\профмастерство\IMG_35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874" y="4165394"/>
            <a:ext cx="3824111" cy="254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ntronina\Desktop\профмастерство\100_85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963" y="1965325"/>
            <a:ext cx="3902075" cy="292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368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tronina\Desktop\профмастерство\IMG_35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10445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ntronina\Desktop\профмастерство\IMG_36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116632"/>
            <a:ext cx="4109007" cy="273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ntronina\Desktop\профмастерство\100_93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212976"/>
            <a:ext cx="4176463" cy="313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325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731520"/>
            <a:ext cx="7776864" cy="564980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Самоанализ занятия</a:t>
            </a:r>
          </a:p>
          <a:p>
            <a:pPr marL="4572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аргументированность выбора содержания (научная и практическая значимость)</a:t>
            </a:r>
          </a:p>
          <a:p>
            <a:pPr marL="4572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обоснованность средств и методов</a:t>
            </a:r>
          </a:p>
          <a:p>
            <a:pPr marL="4572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понимание важности создания психологической атмосферы в группе, обеспечение взаимосвязанности между членами группы</a:t>
            </a: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511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8208912" cy="564980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Стимулирование молодых специалистов:</a:t>
            </a:r>
          </a:p>
          <a:p>
            <a:pPr marL="45720" indent="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вручение грамот, дипломов</a:t>
            </a:r>
          </a:p>
          <a:p>
            <a:pPr marL="45720" indent="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раскрытие профессиональных творческих способностей</a:t>
            </a:r>
          </a:p>
          <a:p>
            <a:pPr marL="45720" indent="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повышение самооценки</a:t>
            </a:r>
          </a:p>
          <a:p>
            <a:pPr marL="45720" indent="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дополнительные дни к основному отпуску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244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731520"/>
            <a:ext cx="7848872" cy="5649808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endParaRPr lang="ru-RU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endParaRPr lang="ru-RU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marL="45720" indent="0" algn="ctr">
              <a:buNone/>
            </a:pPr>
            <a:endParaRPr lang="ru-RU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endParaRPr lang="ru-RU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 подготовила </a:t>
            </a:r>
          </a:p>
          <a:p>
            <a:pPr marL="45720" indent="0" algn="ctr"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методист по работе с детьми </a:t>
            </a:r>
          </a:p>
          <a:p>
            <a:pPr marL="45720" indent="0" algn="ctr">
              <a:buNone/>
            </a:pP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Тронина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Н.Ю.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738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731520"/>
            <a:ext cx="7632848" cy="521776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Библиотечные кадры устаревают, приток молодых мал. </a:t>
            </a:r>
          </a:p>
          <a:p>
            <a:pPr marL="45720" indent="0" algn="ctr"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МБУК «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Игринская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ЦБС» всего 4 работающих молодых специалиста, 1 из них юноша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93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731520"/>
            <a:ext cx="8208912" cy="528976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МБУК «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Игринская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ЦБС» действует программа «Вместе учимся, вместе работаем», которая включает блок обучения молодых специалистов.</a:t>
            </a:r>
          </a:p>
          <a:p>
            <a:pPr marL="45720" indent="0" algn="ctr"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Обучение в Школе компьютерной грамотности и Школе начинающего библиотекаря.</a:t>
            </a:r>
          </a:p>
          <a:p>
            <a:pPr marL="45720" indent="0" algn="ctr"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молодых специалистов в районных семинарских днях.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810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731520"/>
            <a:ext cx="8136904" cy="55778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ru-RU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Профессиональному росту молодых способствует районный конкурс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профмастерства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marL="45720" indent="0" algn="ctr"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2014 года проходит 1 раз в 2 года.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371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731520"/>
            <a:ext cx="7776864" cy="536177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ru-RU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Конкурс </a:t>
            </a:r>
          </a:p>
          <a:p>
            <a:pPr marL="45720" indent="0" algn="ctr"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профессионального мастерства</a:t>
            </a:r>
          </a:p>
          <a:p>
            <a:pPr marL="45720" indent="0" algn="ctr"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2011 года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187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C:\Users\ntronina\Desktop\профмастерство\100_358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944" y="2546736"/>
            <a:ext cx="3520173" cy="264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ntronina\Desktop\профмастерство\100_35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38" y="4725144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ntronina\Desktop\профмастерство\100_356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33372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ntronina\Desktop\профмастерство\100_355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568994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ntronina\Desktop\профмастерство\100_355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3505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ntronina\Desktop\профмастерство\100_354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81712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C:\Users\ntronina\Desktop\профмастерство\100_354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733879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858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389440" cy="5145752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конкурса:</a:t>
            </a:r>
          </a:p>
          <a:p>
            <a:pPr marL="45720" indent="0"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выявление творчески   работающих библиотекарей; </a:t>
            </a:r>
          </a:p>
          <a:p>
            <a:pPr marL="45720" indent="0"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распространение передового опыта;</a:t>
            </a:r>
          </a:p>
          <a:p>
            <a:pPr marL="45720" indent="0"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поддержка инновационных разработок и технологий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229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731520"/>
            <a:ext cx="7992888" cy="572181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2014 году впервые конкурс проходил в 2 этапа: </a:t>
            </a:r>
          </a:p>
          <a:p>
            <a:pPr marL="45720" indent="0"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отборочный тур</a:t>
            </a:r>
          </a:p>
          <a:p>
            <a:pPr marL="45720" indent="0"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финал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078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731520"/>
            <a:ext cx="7848872" cy="5721816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тур – практикум.</a:t>
            </a:r>
          </a:p>
          <a:p>
            <a:pPr marL="45720" indent="0"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Форма выступления  по желанию:</a:t>
            </a:r>
          </a:p>
          <a:p>
            <a:pPr marL="45720" indent="0"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защита портфолио;</a:t>
            </a:r>
          </a:p>
          <a:p>
            <a:pPr marL="45720" indent="0"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проведение мастер-класса;</a:t>
            </a:r>
          </a:p>
          <a:p>
            <a:pPr marL="45720" indent="0"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фрагмент библиотечного мероприятия</a:t>
            </a:r>
          </a:p>
          <a:p>
            <a:pPr marL="4572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844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849</TotalTime>
  <Words>238</Words>
  <Application>Microsoft Office PowerPoint</Application>
  <PresentationFormat>Экран (4:3)</PresentationFormat>
  <Paragraphs>52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Стимулирование профессионального роста библиотекарей Игринского района через поэтапную систему конкурсов профмастерства в рамках программы  "Вместе учимся, вместе работаем"</dc:title>
  <dc:creator>Надежда Тронина</dc:creator>
  <cp:lastModifiedBy>Надежда Тронина</cp:lastModifiedBy>
  <cp:revision>31</cp:revision>
  <dcterms:created xsi:type="dcterms:W3CDTF">2016-03-04T11:07:31Z</dcterms:created>
  <dcterms:modified xsi:type="dcterms:W3CDTF">2016-03-14T17:00:06Z</dcterms:modified>
</cp:coreProperties>
</file>