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6" r:id="rId4"/>
    <p:sldId id="275" r:id="rId5"/>
    <p:sldId id="266" r:id="rId6"/>
    <p:sldId id="267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6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562</c:v>
                </c:pt>
                <c:pt idx="1">
                  <c:v>554</c:v>
                </c:pt>
                <c:pt idx="2">
                  <c:v>550</c:v>
                </c:pt>
                <c:pt idx="3">
                  <c:v>549</c:v>
                </c:pt>
                <c:pt idx="4">
                  <c:v>547</c:v>
                </c:pt>
                <c:pt idx="5">
                  <c:v>544</c:v>
                </c:pt>
                <c:pt idx="6">
                  <c:v>540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85440"/>
        <c:axId val="33473280"/>
      </c:lineChart>
      <c:catAx>
        <c:axId val="3268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33473280"/>
        <c:crosses val="autoZero"/>
        <c:auto val="1"/>
        <c:lblAlgn val="ctr"/>
        <c:lblOffset val="100"/>
        <c:noMultiLvlLbl val="0"/>
      </c:catAx>
      <c:valAx>
        <c:axId val="3347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8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численность работников основного персонала</c:v>
                </c:pt>
                <c:pt idx="1">
                  <c:v>профессиональное образование</c:v>
                </c:pt>
                <c:pt idx="2">
                  <c:v>высшее</c:v>
                </c:pt>
                <c:pt idx="3">
                  <c:v>средне-специальное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1252</c:v>
                </c:pt>
                <c:pt idx="2">
                  <c:v>258</c:v>
                </c:pt>
                <c:pt idx="3">
                  <c:v>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597857577940689"/>
          <c:y val="0.14244969378827646"/>
          <c:w val="0.33402142422059311"/>
          <c:h val="0.84943249944844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 3 лет</c:v>
                </c:pt>
                <c:pt idx="1">
                  <c:v>от 3 до 10 лет</c:v>
                </c:pt>
                <c:pt idx="2">
                  <c:v>свыше 10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184</c:v>
                </c:pt>
                <c:pt idx="1">
                  <c:v>239</c:v>
                </c:pt>
                <c:pt idx="2">
                  <c:v>830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316830412932019E-2"/>
                  <c:y val="-2.657619473026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831231795338021E-2"/>
                  <c:y val="-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917640089774027E-2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 3 лет</c:v>
                </c:pt>
                <c:pt idx="1">
                  <c:v>от 3 до 10 лет</c:v>
                </c:pt>
                <c:pt idx="2">
                  <c:v>свыше 10 лет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194</c:v>
                </c:pt>
                <c:pt idx="1">
                  <c:v>255</c:v>
                </c:pt>
                <c:pt idx="2">
                  <c:v>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604928"/>
        <c:axId val="74606464"/>
        <c:axId val="0"/>
      </c:bar3DChart>
      <c:catAx>
        <c:axId val="74604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4606464"/>
        <c:crosses val="autoZero"/>
        <c:auto val="1"/>
        <c:lblAlgn val="ctr"/>
        <c:lblOffset val="100"/>
        <c:noMultiLvlLbl val="0"/>
      </c:catAx>
      <c:valAx>
        <c:axId val="7460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6049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716655707134147E-2"/>
                  <c:y val="-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59372639713682E-3"/>
                  <c:y val="-3.055555555555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 30 лет</c:v>
                </c:pt>
                <c:pt idx="1">
                  <c:v>от 30 до 55 лет</c:v>
                </c:pt>
                <c:pt idx="2">
                  <c:v>55 лет и старше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158</c:v>
                </c:pt>
                <c:pt idx="1">
                  <c:v>885</c:v>
                </c:pt>
                <c:pt idx="2">
                  <c:v>211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3984315992842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869365086797459E-2"/>
                  <c:y val="6.3656672040099964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094055183112413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 30 лет</c:v>
                </c:pt>
                <c:pt idx="1">
                  <c:v>от 30 до 55 лет</c:v>
                </c:pt>
                <c:pt idx="2">
                  <c:v>55 лет и старше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155</c:v>
                </c:pt>
                <c:pt idx="1">
                  <c:v>881</c:v>
                </c:pt>
                <c:pt idx="2">
                  <c:v>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253888"/>
        <c:axId val="79255424"/>
        <c:axId val="0"/>
      </c:bar3DChart>
      <c:catAx>
        <c:axId val="7925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255424"/>
        <c:crosses val="autoZero"/>
        <c:auto val="1"/>
        <c:lblAlgn val="ctr"/>
        <c:lblOffset val="100"/>
        <c:noMultiLvlLbl val="0"/>
      </c:catAx>
      <c:valAx>
        <c:axId val="7925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538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районах 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57.75</c:v>
                </c:pt>
                <c:pt idx="1">
                  <c:v>57.3</c:v>
                </c:pt>
                <c:pt idx="2">
                  <c:v>56.9</c:v>
                </c:pt>
                <c:pt idx="3">
                  <c:v>57</c:v>
                </c:pt>
                <c:pt idx="4">
                  <c:v>56.7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городах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25.1</c:v>
                </c:pt>
                <c:pt idx="1">
                  <c:v>24.8</c:v>
                </c:pt>
                <c:pt idx="2">
                  <c:v>24.4</c:v>
                </c:pt>
                <c:pt idx="3">
                  <c:v>24</c:v>
                </c:pt>
                <c:pt idx="4">
                  <c:v>24.8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36.9</c:v>
                </c:pt>
                <c:pt idx="1">
                  <c:v>36.5</c:v>
                </c:pt>
                <c:pt idx="2">
                  <c:v>36.1</c:v>
                </c:pt>
                <c:pt idx="3">
                  <c:v>36</c:v>
                </c:pt>
                <c:pt idx="4">
                  <c:v>35.700000000000003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86560"/>
        <c:axId val="33596544"/>
      </c:lineChart>
      <c:catAx>
        <c:axId val="33586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3596544"/>
        <c:crosses val="autoZero"/>
        <c:auto val="1"/>
        <c:lblAlgn val="ctr"/>
        <c:lblOffset val="100"/>
        <c:noMultiLvlLbl val="0"/>
      </c:catAx>
      <c:valAx>
        <c:axId val="3359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8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/>
              <a:t>Пользователи, тыс. чел.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10820719619742"/>
          <c:y val="0.18374283199302638"/>
          <c:w val="0.70648381411074446"/>
          <c:h val="0.659311358566996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Пользователи, тыс. чел.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2009 г. </c:v>
                </c:pt>
                <c:pt idx="1">
                  <c:v>2010 г. </c:v>
                </c:pt>
                <c:pt idx="2">
                  <c:v>2011 г. </c:v>
                </c:pt>
                <c:pt idx="3">
                  <c:v>2012 г. </c:v>
                </c:pt>
                <c:pt idx="4">
                  <c:v>2013 г. </c:v>
                </c:pt>
                <c:pt idx="5">
                  <c:v>2014 г. </c:v>
                </c:pt>
                <c:pt idx="6">
                  <c:v>2015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580.47799999999995</c:v>
                </c:pt>
                <c:pt idx="1">
                  <c:v>570.41499999999996</c:v>
                </c:pt>
                <c:pt idx="2">
                  <c:v>561.01400000000001</c:v>
                </c:pt>
                <c:pt idx="3">
                  <c:v>553.48800000000006</c:v>
                </c:pt>
                <c:pt idx="4">
                  <c:v>547.31100000000004</c:v>
                </c:pt>
                <c:pt idx="5">
                  <c:v>544.13699999999994</c:v>
                </c:pt>
                <c:pt idx="6">
                  <c:v>541.68499999999995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56064"/>
        <c:axId val="34057600"/>
        <c:axId val="0"/>
      </c:bar3DChart>
      <c:catAx>
        <c:axId val="34056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057600"/>
        <c:crosses val="autoZero"/>
        <c:auto val="1"/>
        <c:lblAlgn val="ctr"/>
        <c:lblOffset val="100"/>
        <c:noMultiLvlLbl val="0"/>
      </c:catAx>
      <c:valAx>
        <c:axId val="3405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056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/>
              <a:t>Посещения, тыс.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469057023954969"/>
          <c:y val="0.17771961969503386"/>
          <c:w val="0.72556422703895684"/>
          <c:h val="0.66447152573325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Посещения, тыс.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5409.165</c:v>
                </c:pt>
                <c:pt idx="1">
                  <c:v>5340.8639999999996</c:v>
                </c:pt>
                <c:pt idx="2">
                  <c:v>5196.7359999999999</c:v>
                </c:pt>
                <c:pt idx="3">
                  <c:v>5137.2299999999996</c:v>
                </c:pt>
                <c:pt idx="4">
                  <c:v>5097.7870000000003</c:v>
                </c:pt>
                <c:pt idx="5">
                  <c:v>5049.4780000000001</c:v>
                </c:pt>
                <c:pt idx="6">
                  <c:v>5544.1570000000002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855232"/>
        <c:axId val="43857024"/>
        <c:axId val="0"/>
      </c:bar3DChart>
      <c:catAx>
        <c:axId val="4385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ru-RU" sz="1400" b="0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857024"/>
        <c:crosses val="autoZero"/>
        <c:auto val="1"/>
        <c:lblAlgn val="ctr"/>
        <c:lblOffset val="100"/>
        <c:noMultiLvlLbl val="0"/>
      </c:catAx>
      <c:valAx>
        <c:axId val="4385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85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 err="1"/>
              <a:t>Документовыдача</a:t>
            </a:r>
            <a:r>
              <a:rPr lang="ru-RU" b="0" dirty="0"/>
              <a:t>, тыс. экз.</a:t>
            </a:r>
          </a:p>
        </c:rich>
      </c:tx>
      <c:layout>
        <c:manualLayout>
          <c:xMode val="edge"/>
          <c:yMode val="edge"/>
          <c:x val="0.24787523608487946"/>
          <c:y val="1.511736791150189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631109545747871"/>
          <c:y val="0.16274124303648801"/>
          <c:w val="0.57643115097380027"/>
          <c:h val="0.60524584569968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Документовыдача, тыс. экз.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12713.788</c:v>
                </c:pt>
                <c:pt idx="1">
                  <c:v>12525.53</c:v>
                </c:pt>
                <c:pt idx="2">
                  <c:v>12123.091</c:v>
                </c:pt>
                <c:pt idx="3">
                  <c:v>11999.6</c:v>
                </c:pt>
                <c:pt idx="4">
                  <c:v>11897.933000000001</c:v>
                </c:pt>
                <c:pt idx="5">
                  <c:v>11563.357</c:v>
                </c:pt>
                <c:pt idx="6">
                  <c:v>11451.511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992192"/>
        <c:axId val="43993728"/>
        <c:axId val="0"/>
      </c:bar3DChart>
      <c:catAx>
        <c:axId val="4399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993728"/>
        <c:crosses val="autoZero"/>
        <c:auto val="1"/>
        <c:lblAlgn val="ctr"/>
        <c:lblOffset val="100"/>
        <c:noMultiLvlLbl val="0"/>
      </c:catAx>
      <c:valAx>
        <c:axId val="4399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99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120354</c:v>
                </c:pt>
                <c:pt idx="1">
                  <c:v>124394</c:v>
                </c:pt>
                <c:pt idx="2">
                  <c:v>126909</c:v>
                </c:pt>
                <c:pt idx="3">
                  <c:v>135817</c:v>
                </c:pt>
                <c:pt idx="4" formatCode="#,##0">
                  <c:v>126911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выбыло</c:v>
                </c:pt>
              </c:strCache>
            </c:strRef>
          </c:tx>
          <c:dLbls>
            <c:dLbl>
              <c:idx val="0"/>
              <c:layout>
                <c:manualLayout>
                  <c:x val="-2.2108843537414935E-2"/>
                  <c:y val="-7.8175895765472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108843537414966E-2"/>
                  <c:y val="-7.8175895765472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006802721088435E-3"/>
                  <c:y val="-6.775244299674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06802721088435E-3"/>
                  <c:y val="-7.0358306188924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911564625850341E-2"/>
                  <c:y val="-5.7328990228013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236880</c:v>
                </c:pt>
                <c:pt idx="1">
                  <c:v>239756</c:v>
                </c:pt>
                <c:pt idx="2">
                  <c:v>210682</c:v>
                </c:pt>
                <c:pt idx="3">
                  <c:v>175771</c:v>
                </c:pt>
                <c:pt idx="4" formatCode="#,##0">
                  <c:v>253819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состоит</c:v>
                </c:pt>
              </c:strCache>
            </c:strRef>
          </c:tx>
          <c:dLbls>
            <c:dLbl>
              <c:idx val="0"/>
              <c:layout>
                <c:manualLayout>
                  <c:x val="-6.1224489795918338E-2"/>
                  <c:y val="-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727891156462579E-2"/>
                  <c:y val="6.775244299674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727891156462579E-2"/>
                  <c:y val="-8.078175895765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027210884353739E-3"/>
                  <c:y val="6.775244299674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707482993197279E-2"/>
                  <c:y val="-6.775244299674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Лист1!$D$2:$D$6</c:f>
              <c:numCache>
                <c:formatCode>#,##0</c:formatCode>
                <c:ptCount val="5"/>
                <c:pt idx="0">
                  <c:v>3970000</c:v>
                </c:pt>
                <c:pt idx="1">
                  <c:v>3854622</c:v>
                </c:pt>
                <c:pt idx="2">
                  <c:v>3766735</c:v>
                </c:pt>
                <c:pt idx="3">
                  <c:v>3729838</c:v>
                </c:pt>
                <c:pt idx="4" formatCode="General">
                  <c:v>3724403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17696"/>
        <c:axId val="43919232"/>
      </c:lineChart>
      <c:catAx>
        <c:axId val="4391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3919232"/>
        <c:crosses val="autoZero"/>
        <c:auto val="1"/>
        <c:lblAlgn val="ctr"/>
        <c:lblOffset val="100"/>
        <c:noMultiLvlLbl val="0"/>
      </c:catAx>
      <c:valAx>
        <c:axId val="4391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1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04450427143284"/>
          <c:y val="2.8664495114006514E-2"/>
          <c:w val="0.64993692859791685"/>
          <c:h val="0.8736849880735592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3727</c:v>
                </c:pt>
                <c:pt idx="1">
                  <c:v>0</c:v>
                </c:pt>
                <c:pt idx="2">
                  <c:v>468.45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региональный бюджет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3578</c:v>
                </c:pt>
                <c:pt idx="1">
                  <c:v>0</c:v>
                </c:pt>
                <c:pt idx="2">
                  <c:v>2523.85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муниципальные бюджеты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10067.709999999999</c:v>
                </c:pt>
                <c:pt idx="1">
                  <c:v>6977.65</c:v>
                </c:pt>
                <c:pt idx="2">
                  <c:v>8057.34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внебюджетные средства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2176.2800000000002</c:v>
                </c:pt>
                <c:pt idx="1">
                  <c:v>1961.16</c:v>
                </c:pt>
                <c:pt idx="2">
                  <c:v>3858.94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972096"/>
        <c:axId val="43973632"/>
        <c:axId val="0"/>
      </c:bar3DChart>
      <c:catAx>
        <c:axId val="43972096"/>
        <c:scaling>
          <c:orientation val="minMax"/>
        </c:scaling>
        <c:delete val="0"/>
        <c:axPos val="l"/>
        <c:majorTickMark val="out"/>
        <c:minorTickMark val="none"/>
        <c:tickLblPos val="nextTo"/>
        <c:crossAx val="43973632"/>
        <c:crosses val="autoZero"/>
        <c:auto val="1"/>
        <c:lblAlgn val="ctr"/>
        <c:lblOffset val="100"/>
        <c:noMultiLvlLbl val="0"/>
      </c:catAx>
      <c:valAx>
        <c:axId val="43973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97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11363266942899"/>
          <c:y val="0.24296904255046295"/>
          <c:w val="0.24588636733057101"/>
          <c:h val="0.477579625022442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библиотек, имеющих доступ в Интернет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</c:v>
                </c:pt>
                <c:pt idx="1">
                  <c:v>173</c:v>
                </c:pt>
                <c:pt idx="2">
                  <c:v>219</c:v>
                </c:pt>
                <c:pt idx="3">
                  <c:v>280</c:v>
                </c:pt>
                <c:pt idx="4">
                  <c:v>306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191232"/>
        <c:axId val="74192768"/>
        <c:axId val="0"/>
      </c:bar3DChart>
      <c:catAx>
        <c:axId val="7419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74192768"/>
        <c:crosses val="autoZero"/>
        <c:auto val="1"/>
        <c:lblAlgn val="ctr"/>
        <c:lblOffset val="100"/>
        <c:noMultiLvlLbl val="0"/>
      </c:catAx>
      <c:valAx>
        <c:axId val="7419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19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численность работников, всего</c:v>
                </c:pt>
                <c:pt idx="1">
                  <c:v>имеют подготовку по использованию ИКТ</c:v>
                </c:pt>
                <c:pt idx="2">
                  <c:v>основной 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1768</c:v>
                </c:pt>
                <c:pt idx="1">
                  <c:v>1071</c:v>
                </c:pt>
                <c:pt idx="2">
                  <c:v>1253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222976"/>
        <c:axId val="74245248"/>
        <c:axId val="0"/>
      </c:bar3DChart>
      <c:catAx>
        <c:axId val="74222976"/>
        <c:scaling>
          <c:orientation val="minMax"/>
        </c:scaling>
        <c:delete val="0"/>
        <c:axPos val="l"/>
        <c:majorTickMark val="out"/>
        <c:minorTickMark val="none"/>
        <c:tickLblPos val="nextTo"/>
        <c:crossAx val="74245248"/>
        <c:crosses val="autoZero"/>
        <c:auto val="1"/>
        <c:lblAlgn val="ctr"/>
        <c:lblOffset val="100"/>
        <c:noMultiLvlLbl val="0"/>
      </c:catAx>
      <c:valAx>
        <c:axId val="74245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422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FABB94-1494-4C44-B5E4-C25CF0E88B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5DF94D-FD02-4FAB-99A3-56ED0FD8F4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Итоги деятельности </a:t>
            </a:r>
            <a:r>
              <a:rPr lang="ru-RU" sz="4000" dirty="0"/>
              <a:t>муниципальных общедоступных библиотек</a:t>
            </a:r>
            <a:br>
              <a:rPr lang="ru-RU" sz="4000" dirty="0"/>
            </a:br>
            <a:r>
              <a:rPr lang="ru-RU" sz="4000" dirty="0"/>
              <a:t>Удмуртской Республики</a:t>
            </a:r>
            <a:br>
              <a:rPr lang="ru-RU" sz="4000" dirty="0"/>
            </a:br>
            <a:r>
              <a:rPr lang="ru-RU" sz="4000" dirty="0" smtClean="0"/>
              <a:t>за 201</a:t>
            </a:r>
            <a:r>
              <a:rPr lang="en-US" sz="4000" dirty="0" smtClean="0"/>
              <a:t>5</a:t>
            </a:r>
            <a:r>
              <a:rPr lang="ru-RU" sz="4000" dirty="0" smtClean="0"/>
              <a:t> году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656784" cy="100811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000" dirty="0" smtClean="0"/>
              <a:t>Надежда Владимировна Алексеева,</a:t>
            </a:r>
          </a:p>
          <a:p>
            <a:pPr algn="r"/>
            <a:r>
              <a:rPr lang="ru-RU" sz="2000" dirty="0" smtClean="0"/>
              <a:t>заведующий </a:t>
            </a:r>
            <a:r>
              <a:rPr lang="ru-RU" sz="2000" dirty="0" err="1" smtClean="0"/>
              <a:t>инновационно</a:t>
            </a:r>
            <a:r>
              <a:rPr lang="ru-RU" sz="2000" dirty="0" smtClean="0"/>
              <a:t>-методическим отделом </a:t>
            </a:r>
          </a:p>
          <a:p>
            <a:pPr algn="r"/>
            <a:r>
              <a:rPr lang="ru-RU" sz="2000" dirty="0" smtClean="0"/>
              <a:t>Национальной библиотеки Удмуртской Республики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574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3200" dirty="0"/>
              <a:t>Объем </a:t>
            </a:r>
            <a:r>
              <a:rPr lang="ru-RU" sz="3200" dirty="0" smtClean="0"/>
              <a:t>электронного каталога, тыс</a:t>
            </a:r>
            <a:r>
              <a:rPr lang="ru-RU" sz="3200" dirty="0"/>
              <a:t>. </a:t>
            </a:r>
            <a:r>
              <a:rPr lang="ru-RU" sz="3200" dirty="0" smtClean="0"/>
              <a:t>ед.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17" y="1412776"/>
            <a:ext cx="7787058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6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Персонал муниципальных общедоступных библиотек, чел.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9331063"/>
              </p:ext>
            </p:extLst>
          </p:nvPr>
        </p:nvGraphicFramePr>
        <p:xfrm>
          <a:off x="179512" y="1600200"/>
          <a:ext cx="828092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7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специалистов по образованию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1056818"/>
              </p:ext>
            </p:extLst>
          </p:nvPr>
        </p:nvGraphicFramePr>
        <p:xfrm>
          <a:off x="467544" y="1268760"/>
          <a:ext cx="7762056" cy="50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62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ru-RU" dirty="0"/>
              <a:t>Состав специалистов </a:t>
            </a:r>
            <a:r>
              <a:rPr lang="ru-RU" dirty="0" smtClean="0"/>
              <a:t>по профессиональному стажу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2190033"/>
              </p:ext>
            </p:extLst>
          </p:nvPr>
        </p:nvGraphicFramePr>
        <p:xfrm>
          <a:off x="457200" y="1340768"/>
          <a:ext cx="785921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4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/>
              <a:t>Состав специалистов по </a:t>
            </a:r>
            <a:r>
              <a:rPr lang="ru-RU" dirty="0" smtClean="0"/>
              <a:t>возрасту</a:t>
            </a:r>
            <a:endParaRPr lang="ru-RU" dirty="0"/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8822777"/>
              </p:ext>
            </p:extLst>
          </p:nvPr>
        </p:nvGraphicFramePr>
        <p:xfrm>
          <a:off x="457200" y="1124744"/>
          <a:ext cx="7859216" cy="504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869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69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Количество муниципальных общедоступных библиотек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480060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1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Охват населения, %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5467289"/>
              </p:ext>
            </p:extLst>
          </p:nvPr>
        </p:nvGraphicFramePr>
        <p:xfrm>
          <a:off x="457200" y="1600200"/>
          <a:ext cx="83632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2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sz="3200" dirty="0" smtClean="0"/>
              <a:t>Контрольные показатели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8818929"/>
              </p:ext>
            </p:extLst>
          </p:nvPr>
        </p:nvGraphicFramePr>
        <p:xfrm>
          <a:off x="107504" y="1628800"/>
          <a:ext cx="26642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79574916"/>
              </p:ext>
            </p:extLst>
          </p:nvPr>
        </p:nvGraphicFramePr>
        <p:xfrm>
          <a:off x="2843808" y="1700808"/>
          <a:ext cx="2808311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03036101"/>
              </p:ext>
            </p:extLst>
          </p:nvPr>
        </p:nvGraphicFramePr>
        <p:xfrm>
          <a:off x="5148064" y="1700808"/>
          <a:ext cx="34563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30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Выполнение плановых показателей, по количеству: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421088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sz="2800" dirty="0" smtClean="0"/>
              <a:t>пользователей: 101,2%</a:t>
            </a:r>
          </a:p>
          <a:p>
            <a:pPr>
              <a:lnSpc>
                <a:spcPct val="200000"/>
              </a:lnSpc>
            </a:pPr>
            <a:r>
              <a:rPr lang="ru-RU" sz="2800" dirty="0" smtClean="0"/>
              <a:t>посещений: 105%</a:t>
            </a:r>
          </a:p>
          <a:p>
            <a:pPr>
              <a:lnSpc>
                <a:spcPct val="200000"/>
              </a:lnSpc>
            </a:pPr>
            <a:r>
              <a:rPr lang="ru-RU" sz="2800" dirty="0" err="1" smtClean="0"/>
              <a:t>документовыдач</a:t>
            </a:r>
            <a:r>
              <a:rPr lang="ru-RU" sz="2800" dirty="0" smtClean="0"/>
              <a:t>: 100,1%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94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Относительные (средние) показатели деятельности муниципальных общедоступных библиотек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Посещаемость : 8,9 </a:t>
            </a:r>
            <a:r>
              <a:rPr lang="ru-RU" dirty="0"/>
              <a:t>раз (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0,4</a:t>
            </a:r>
            <a:r>
              <a:rPr lang="ru-RU" b="1" dirty="0" smtClean="0">
                <a:latin typeface="Times New Roman"/>
                <a:cs typeface="Times New Roman"/>
              </a:rPr>
              <a:t>)</a:t>
            </a:r>
            <a:r>
              <a:rPr lang="ru-RU" dirty="0" smtClean="0"/>
              <a:t> 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Читаемость: 21,1 книги, (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↓0,2</a:t>
            </a:r>
            <a:r>
              <a:rPr lang="ru-RU" dirty="0" smtClean="0"/>
              <a:t> );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Обращаемость фонда: 3,16 </a:t>
            </a:r>
            <a:r>
              <a:rPr lang="ru-RU" dirty="0"/>
              <a:t>документов (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0,06</a:t>
            </a:r>
            <a:r>
              <a:rPr lang="ru-RU" dirty="0" smtClean="0"/>
              <a:t> 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1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864096"/>
          </a:xfrm>
        </p:spPr>
        <p:txBody>
          <a:bodyPr>
            <a:normAutofit/>
          </a:bodyPr>
          <a:lstStyle/>
          <a:p>
            <a:r>
              <a:rPr lang="ru-RU" dirty="0"/>
              <a:t>Библиотечные фонды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2118477"/>
              </p:ext>
            </p:extLst>
          </p:nvPr>
        </p:nvGraphicFramePr>
        <p:xfrm>
          <a:off x="457200" y="1196752"/>
          <a:ext cx="8507288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9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Объем поступлений финансовых средств на комплектование фондов муниципальных </a:t>
            </a:r>
            <a:r>
              <a:rPr lang="ru-RU" sz="3200" dirty="0" smtClean="0"/>
              <a:t>библиотек,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7323044"/>
              </p:ext>
            </p:extLst>
          </p:nvPr>
        </p:nvGraphicFramePr>
        <p:xfrm>
          <a:off x="457200" y="1600200"/>
          <a:ext cx="821925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0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Количество муниципальных </a:t>
            </a:r>
            <a:r>
              <a:rPr lang="ru-RU" sz="3200" dirty="0"/>
              <a:t>общедоступных </a:t>
            </a:r>
            <a:r>
              <a:rPr lang="ru-RU" sz="3200" dirty="0" smtClean="0"/>
              <a:t>библиотек, имеющих доступ в интернет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78007789"/>
              </p:ext>
            </p:extLst>
          </p:nvPr>
        </p:nvGraphicFramePr>
        <p:xfrm>
          <a:off x="457200" y="1600200"/>
          <a:ext cx="821925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3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802</TotalTime>
  <Words>173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Итоги деятельности муниципальных общедоступных библиотек Удмуртской Республики за 2015 году</vt:lpstr>
      <vt:lpstr>Количество муниципальных общедоступных библиотек</vt:lpstr>
      <vt:lpstr>Охват населения, %</vt:lpstr>
      <vt:lpstr>Контрольные показатели</vt:lpstr>
      <vt:lpstr>Выполнение плановых показателей, по количеству:</vt:lpstr>
      <vt:lpstr>Относительные (средние) показатели деятельности муниципальных общедоступных библиотек </vt:lpstr>
      <vt:lpstr>Библиотечные фонды</vt:lpstr>
      <vt:lpstr>Объем поступлений финансовых средств на комплектование фондов муниципальных библиотек, тыс. руб.</vt:lpstr>
      <vt:lpstr>Количество муниципальных общедоступных библиотек, имеющих доступ в интернет</vt:lpstr>
      <vt:lpstr>Объем электронного каталога, тыс. ед.</vt:lpstr>
      <vt:lpstr>Персонал муниципальных общедоступных библиотек, чел.</vt:lpstr>
      <vt:lpstr>Состав специалистов по образованию</vt:lpstr>
      <vt:lpstr>Состав специалистов по профессиональному стажу</vt:lpstr>
      <vt:lpstr>Состав специалистов по возрасту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муниципальных общедоступных библиотек Удмуртской Республики в 2013 году</dc:title>
  <dc:creator>Надежда Вл. Трефилова</dc:creator>
  <cp:lastModifiedBy>Ирина Ген. Абугова</cp:lastModifiedBy>
  <cp:revision>54</cp:revision>
  <dcterms:created xsi:type="dcterms:W3CDTF">2014-02-21T07:03:22Z</dcterms:created>
  <dcterms:modified xsi:type="dcterms:W3CDTF">2016-02-17T10:05:09Z</dcterms:modified>
</cp:coreProperties>
</file>