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87" r:id="rId4"/>
    <p:sldId id="276" r:id="rId5"/>
    <p:sldId id="275" r:id="rId6"/>
    <p:sldId id="289" r:id="rId7"/>
    <p:sldId id="292" r:id="rId8"/>
    <p:sldId id="291" r:id="rId9"/>
    <p:sldId id="295" r:id="rId10"/>
    <p:sldId id="294" r:id="rId11"/>
    <p:sldId id="277" r:id="rId12"/>
    <p:sldId id="304" r:id="rId13"/>
    <p:sldId id="278" r:id="rId14"/>
    <p:sldId id="305" r:id="rId15"/>
    <p:sldId id="279" r:id="rId16"/>
    <p:sldId id="297" r:id="rId17"/>
    <p:sldId id="306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97" autoAdjust="0"/>
  </p:normalViewPr>
  <p:slideViewPr>
    <p:cSldViewPr>
      <p:cViewPr varScale="1">
        <p:scale>
          <a:sx n="67" d="100"/>
          <a:sy n="67" d="100"/>
        </p:scale>
        <p:origin x="11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5;&#1090;&#1088;&#1086;&#1083;&#1100;&#1085;&#1099;&#1077;_2016_&#1088;&#1072;&#1073;&#1086;&#1095;.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5;&#1090;&#1088;&#1086;&#1083;&#1100;&#1085;&#1099;&#1077;_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6;&#1085;&#1090;&#1088;&#1086;&#1083;&#1100;&#1085;&#1099;&#1077;_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1.5336460200074528E-3"/>
                  <c:y val="-1.7466823350686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2.2457344308025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6682301000371936E-3"/>
                  <c:y val="-3.99241676587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345840800298111E-3"/>
                  <c:y val="-4.740994909472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336460200074387E-3"/>
                  <c:y val="-3.4933646701373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6009380600224286E-3"/>
                  <c:y val="-4.2419428137382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009380600223167E-3"/>
                  <c:y val="-4.491468861605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 г.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</c:v>
                </c:pt>
                <c:pt idx="5">
                  <c:v>2014 г.</c:v>
                </c:pt>
                <c:pt idx="6">
                  <c:v>2015 г.</c:v>
                </c:pt>
                <c:pt idx="7">
                  <c:v>2016 г.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562</c:v>
                </c:pt>
                <c:pt idx="1">
                  <c:v>554</c:v>
                </c:pt>
                <c:pt idx="2">
                  <c:v>550</c:v>
                </c:pt>
                <c:pt idx="3">
                  <c:v>549</c:v>
                </c:pt>
                <c:pt idx="4">
                  <c:v>547</c:v>
                </c:pt>
                <c:pt idx="5">
                  <c:v>544</c:v>
                </c:pt>
                <c:pt idx="6">
                  <c:v>540</c:v>
                </c:pt>
                <c:pt idx="7">
                  <c:v>539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8112"/>
        <c:axId val="161869408"/>
      </c:lineChart>
      <c:catAx>
        <c:axId val="5418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1869408"/>
        <c:crosses val="autoZero"/>
        <c:auto val="1"/>
        <c:lblAlgn val="ctr"/>
        <c:lblOffset val="100"/>
        <c:noMultiLvlLbl val="0"/>
      </c:catAx>
      <c:valAx>
        <c:axId val="1618694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5418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904382470119521E-2"/>
          <c:y val="4.5128205128205132E-2"/>
          <c:w val="0.94156706507304122"/>
          <c:h val="0.48608536240662226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2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600"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4.781721843387791E-17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3.3907146583202923E-2"/>
                  <c:y val="-3.8095238095237744E-3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spPr/>
              <c:txPr>
                <a:bodyPr/>
                <a:lstStyle/>
                <a:p>
                  <a:pPr>
                    <a:defRPr sz="1600"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2.6082420448617631E-2"/>
                  <c:y val="-1.9047619047619049E-2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>
                <c:manualLayout>
                  <c:x val="4.1731872717788214E-2"/>
                  <c:y val="3.8095238095238095E-3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4"/>
              <c:layout>
                <c:manualLayout>
                  <c:x val="-2.8677933707456174E-3"/>
                  <c:y val="-3.1009985459491071E-2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3.912363067292645E-2"/>
                  <c:y val="3.8095238095238095E-3"/>
                </c:manualLayout>
              </c:layout>
              <c:spPr/>
              <c:txPr>
                <a:bodyPr/>
                <a:lstStyle/>
                <a:p>
                  <a:pPr>
                    <a:defRPr sz="1600" b="1" i="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'основ. показ.ФОНДЫ'!$A$61:$A$86</c:f>
              <c:strCache>
                <c:ptCount val="26"/>
                <c:pt idx="0">
                  <c:v>Граховский</c:v>
                </c:pt>
                <c:pt idx="1">
                  <c:v>Селтинский</c:v>
                </c:pt>
                <c:pt idx="2">
                  <c:v>Киясовский</c:v>
                </c:pt>
                <c:pt idx="3">
                  <c:v>Каракулинский</c:v>
                </c:pt>
                <c:pt idx="4">
                  <c:v>Глазовский</c:v>
                </c:pt>
                <c:pt idx="5">
                  <c:v>Кизнерский</c:v>
                </c:pt>
                <c:pt idx="6">
                  <c:v>Алнашский</c:v>
                </c:pt>
                <c:pt idx="7">
                  <c:v>Шарканский</c:v>
                </c:pt>
                <c:pt idx="8">
                  <c:v>Вавожский</c:v>
                </c:pt>
                <c:pt idx="9">
                  <c:v>Кезский</c:v>
                </c:pt>
                <c:pt idx="10">
                  <c:v>ГП по ПФО</c:v>
                </c:pt>
                <c:pt idx="11">
                  <c:v>ГП по РФ </c:v>
                </c:pt>
                <c:pt idx="12">
                  <c:v>Як-Бодьинский</c:v>
                </c:pt>
                <c:pt idx="13">
                  <c:v>Воткинский</c:v>
                </c:pt>
                <c:pt idx="14">
                  <c:v>Сарапульский</c:v>
                </c:pt>
                <c:pt idx="15">
                  <c:v>Дебесский</c:v>
                </c:pt>
                <c:pt idx="16">
                  <c:v>Игринский</c:v>
                </c:pt>
                <c:pt idx="17">
                  <c:v>     Сред. по районам</c:v>
                </c:pt>
                <c:pt idx="18">
                  <c:v>сред. по региону (с гос. биб-ками)</c:v>
                </c:pt>
                <c:pt idx="19">
                  <c:v>сред.по республике</c:v>
                </c:pt>
                <c:pt idx="20">
                  <c:v>Камбарский</c:v>
                </c:pt>
                <c:pt idx="21">
                  <c:v>Можгинский</c:v>
                </c:pt>
                <c:pt idx="22">
                  <c:v>Сарапул</c:v>
                </c:pt>
                <c:pt idx="23">
                  <c:v>Можга</c:v>
                </c:pt>
                <c:pt idx="24">
                  <c:v>сред. по городам</c:v>
                </c:pt>
                <c:pt idx="25">
                  <c:v>Воткинск</c:v>
                </c:pt>
              </c:strCache>
            </c:strRef>
          </c:cat>
          <c:val>
            <c:numRef>
              <c:f>'основ. показ.ФОНДЫ'!$B$61:$B$86</c:f>
              <c:numCache>
                <c:formatCode>0.00</c:formatCode>
                <c:ptCount val="26"/>
                <c:pt idx="0">
                  <c:v>375.20719867392847</c:v>
                </c:pt>
                <c:pt idx="1">
                  <c:v>269.46836390864843</c:v>
                </c:pt>
                <c:pt idx="2">
                  <c:v>241.8478260869565</c:v>
                </c:pt>
                <c:pt idx="3">
                  <c:v>237.62553802008608</c:v>
                </c:pt>
                <c:pt idx="4">
                  <c:v>218.26717375802235</c:v>
                </c:pt>
                <c:pt idx="5">
                  <c:v>208.23989569752283</c:v>
                </c:pt>
                <c:pt idx="6">
                  <c:v>207.55908827709638</c:v>
                </c:pt>
                <c:pt idx="7">
                  <c:v>193.3781190019194</c:v>
                </c:pt>
                <c:pt idx="8">
                  <c:v>182.55395683453239</c:v>
                </c:pt>
                <c:pt idx="9">
                  <c:v>172.11496798420876</c:v>
                </c:pt>
                <c:pt idx="10" formatCode="General">
                  <c:v>167.99</c:v>
                </c:pt>
                <c:pt idx="11" formatCode="General">
                  <c:v>154.19</c:v>
                </c:pt>
                <c:pt idx="12">
                  <c:v>153.29519557229895</c:v>
                </c:pt>
                <c:pt idx="13">
                  <c:v>148.31867138041602</c:v>
                </c:pt>
                <c:pt idx="14">
                  <c:v>142.08817849365164</c:v>
                </c:pt>
                <c:pt idx="15">
                  <c:v>142.00792602377808</c:v>
                </c:pt>
                <c:pt idx="16">
                  <c:v>138.70602201597237</c:v>
                </c:pt>
                <c:pt idx="17">
                  <c:v>138.63816651882746</c:v>
                </c:pt>
                <c:pt idx="18">
                  <c:v>90.063434144232261</c:v>
                </c:pt>
                <c:pt idx="19">
                  <c:v>75.808548054132572</c:v>
                </c:pt>
                <c:pt idx="20">
                  <c:v>72.244232113726412</c:v>
                </c:pt>
                <c:pt idx="21">
                  <c:v>60.032590178505295</c:v>
                </c:pt>
                <c:pt idx="22">
                  <c:v>50.523964040640458</c:v>
                </c:pt>
                <c:pt idx="23">
                  <c:v>44.709797197901977</c:v>
                </c:pt>
                <c:pt idx="24">
                  <c:v>41.758179214514897</c:v>
                </c:pt>
                <c:pt idx="25">
                  <c:v>30.766314009721892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2981384"/>
        <c:axId val="162981776"/>
        <c:axId val="0"/>
      </c:bar3DChart>
      <c:catAx>
        <c:axId val="162981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162981776"/>
        <c:crosses val="autoZero"/>
        <c:auto val="1"/>
        <c:lblAlgn val="ctr"/>
        <c:lblOffset val="100"/>
        <c:noMultiLvlLbl val="0"/>
      </c:catAx>
      <c:valAx>
        <c:axId val="162981776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162981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библиотек, имеющих доступ в Интернет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  <c:pt idx="5">
                  <c:v>2016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87</c:v>
                </c:pt>
                <c:pt idx="1">
                  <c:v>173</c:v>
                </c:pt>
                <c:pt idx="2">
                  <c:v>219</c:v>
                </c:pt>
                <c:pt idx="3">
                  <c:v>280</c:v>
                </c:pt>
                <c:pt idx="4">
                  <c:v>306</c:v>
                </c:pt>
                <c:pt idx="5">
                  <c:v>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982560"/>
        <c:axId val="162982952"/>
        <c:axId val="0"/>
      </c:bar3DChart>
      <c:catAx>
        <c:axId val="16298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982952"/>
        <c:crosses val="autoZero"/>
        <c:auto val="1"/>
        <c:lblAlgn val="ctr"/>
        <c:lblOffset val="100"/>
        <c:noMultiLvlLbl val="0"/>
      </c:catAx>
      <c:valAx>
        <c:axId val="162982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982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Завьяловский</c:v>
                </c:pt>
                <c:pt idx="1">
                  <c:v>г. Воткинск</c:v>
                </c:pt>
                <c:pt idx="2">
                  <c:v>г. Можга</c:v>
                </c:pt>
                <c:pt idx="3">
                  <c:v>Камбарский</c:v>
                </c:pt>
                <c:pt idx="4">
                  <c:v>Красногорский</c:v>
                </c:pt>
                <c:pt idx="5">
                  <c:v>Увинский</c:v>
                </c:pt>
                <c:pt idx="6">
                  <c:v>г. Глазов</c:v>
                </c:pt>
                <c:pt idx="7">
                  <c:v>Граховский</c:v>
                </c:pt>
                <c:pt idx="8">
                  <c:v>Малопургинский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872</c:v>
                </c:pt>
                <c:pt idx="1">
                  <c:v>870</c:v>
                </c:pt>
                <c:pt idx="2">
                  <c:v>656</c:v>
                </c:pt>
                <c:pt idx="3">
                  <c:v>254</c:v>
                </c:pt>
                <c:pt idx="4">
                  <c:v>218</c:v>
                </c:pt>
                <c:pt idx="5">
                  <c:v>195</c:v>
                </c:pt>
                <c:pt idx="6">
                  <c:v>117</c:v>
                </c:pt>
                <c:pt idx="7">
                  <c:v>79</c:v>
                </c:pt>
                <c:pt idx="8">
                  <c:v>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Завьяловский</c:v>
                </c:pt>
                <c:pt idx="1">
                  <c:v>г. Воткинск</c:v>
                </c:pt>
                <c:pt idx="2">
                  <c:v>г. Можга</c:v>
                </c:pt>
                <c:pt idx="3">
                  <c:v>Камбарский</c:v>
                </c:pt>
                <c:pt idx="4">
                  <c:v>Красногорский</c:v>
                </c:pt>
                <c:pt idx="5">
                  <c:v>Увинский</c:v>
                </c:pt>
                <c:pt idx="6">
                  <c:v>г. Глазов</c:v>
                </c:pt>
                <c:pt idx="7">
                  <c:v>Граховский</c:v>
                </c:pt>
                <c:pt idx="8">
                  <c:v>Малопургинский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Завьяловский</c:v>
                </c:pt>
                <c:pt idx="1">
                  <c:v>г. Воткинск</c:v>
                </c:pt>
                <c:pt idx="2">
                  <c:v>г. Можга</c:v>
                </c:pt>
                <c:pt idx="3">
                  <c:v>Камбарский</c:v>
                </c:pt>
                <c:pt idx="4">
                  <c:v>Красногорский</c:v>
                </c:pt>
                <c:pt idx="5">
                  <c:v>Увинский</c:v>
                </c:pt>
                <c:pt idx="6">
                  <c:v>г. Глазов</c:v>
                </c:pt>
                <c:pt idx="7">
                  <c:v>Граховский</c:v>
                </c:pt>
                <c:pt idx="8">
                  <c:v>Малопургинский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508136"/>
        <c:axId val="162478008"/>
      </c:barChart>
      <c:catAx>
        <c:axId val="1615081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62478008"/>
        <c:crosses val="autoZero"/>
        <c:auto val="1"/>
        <c:lblAlgn val="ctr"/>
        <c:lblOffset val="100"/>
        <c:noMultiLvlLbl val="0"/>
      </c:catAx>
      <c:valAx>
        <c:axId val="1624780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61508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849837413023209E-2"/>
          <c:y val="1.2020713011070442E-2"/>
          <c:w val="0.79096323564421878"/>
          <c:h val="0.9759983883679367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Алнашский</c:v>
                </c:pt>
                <c:pt idx="1">
                  <c:v>Игринский</c:v>
                </c:pt>
                <c:pt idx="2">
                  <c:v>Киясовский</c:v>
                </c:pt>
                <c:pt idx="3">
                  <c:v>Вавожский</c:v>
                </c:pt>
                <c:pt idx="4">
                  <c:v>Сарапульский</c:v>
                </c:pt>
                <c:pt idx="5">
                  <c:v>Дебесский</c:v>
                </c:pt>
                <c:pt idx="6">
                  <c:v>Ярский</c:v>
                </c:pt>
                <c:pt idx="7">
                  <c:v>Можгинский</c:v>
                </c:pt>
                <c:pt idx="8">
                  <c:v>Як-Бодьинский</c:v>
                </c:pt>
                <c:pt idx="9">
                  <c:v>Шарканский</c:v>
                </c:pt>
                <c:pt idx="10">
                  <c:v>Кизнерский</c:v>
                </c:pt>
                <c:pt idx="11">
                  <c:v>г. Ижевск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-226</c:v>
                </c:pt>
                <c:pt idx="1">
                  <c:v>-241</c:v>
                </c:pt>
                <c:pt idx="2">
                  <c:v>-289</c:v>
                </c:pt>
                <c:pt idx="3">
                  <c:v>-305</c:v>
                </c:pt>
                <c:pt idx="4">
                  <c:v>-308</c:v>
                </c:pt>
                <c:pt idx="5">
                  <c:v>-389</c:v>
                </c:pt>
                <c:pt idx="6">
                  <c:v>-497</c:v>
                </c:pt>
                <c:pt idx="7">
                  <c:v>-520</c:v>
                </c:pt>
                <c:pt idx="8">
                  <c:v>-640</c:v>
                </c:pt>
                <c:pt idx="9">
                  <c:v>-726</c:v>
                </c:pt>
                <c:pt idx="10">
                  <c:v>-1053</c:v>
                </c:pt>
                <c:pt idx="11">
                  <c:v>-5133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442448"/>
        <c:axId val="159668448"/>
        <c:axId val="0"/>
      </c:bar3DChart>
      <c:catAx>
        <c:axId val="162442448"/>
        <c:scaling>
          <c:orientation val="minMax"/>
        </c:scaling>
        <c:delete val="0"/>
        <c:axPos val="l"/>
        <c:numFmt formatCode="General" sourceLinked="0"/>
        <c:majorTickMark val="out"/>
        <c:minorTickMark val="out"/>
        <c:tickLblPos val="high"/>
        <c:txPr>
          <a:bodyPr/>
          <a:lstStyle/>
          <a:p>
            <a:pPr>
              <a:defRPr sz="1400" b="1" i="0" baseline="0"/>
            </a:pPr>
            <a:endParaRPr lang="ru-RU"/>
          </a:p>
        </c:txPr>
        <c:crossAx val="159668448"/>
        <c:crosses val="autoZero"/>
        <c:auto val="1"/>
        <c:lblAlgn val="ctr"/>
        <c:lblOffset val="100"/>
        <c:noMultiLvlLbl val="0"/>
      </c:catAx>
      <c:valAx>
        <c:axId val="159668448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62442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010799341942681E-2"/>
                  <c:y val="3.12329923960628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2521139233994652"/>
                  <c:y val="8.915500246808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233354649925408"/>
                  <c:y val="-0.211177485202066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1962758837727953E-2"/>
                  <c:y val="0.2747507660892812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742681835741873E-2"/>
                  <c:y val="1.634430969658342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обращения удаленных пользователей, всего</a:t>
                    </a:r>
                    <a:r>
                      <a:rPr lang="ru-RU" dirty="0"/>
                      <a:t>
14%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посещения для получения библиотечно-информационнных услуг</c:v>
                </c:pt>
                <c:pt idx="1">
                  <c:v>посещения массовых мероприятий </c:v>
                </c:pt>
                <c:pt idx="2">
                  <c:v>обращения удаленных пользователей (без сайта)</c:v>
                </c:pt>
                <c:pt idx="3">
                  <c:v>обращения к веб-сайтам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3708497</c:v>
                </c:pt>
                <c:pt idx="1">
                  <c:v>951437</c:v>
                </c:pt>
                <c:pt idx="2">
                  <c:v>312998</c:v>
                </c:pt>
                <c:pt idx="3">
                  <c:v>521279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562108307890084E-2"/>
          <c:y val="2.7770938596742137E-2"/>
          <c:w val="0.80847378908920797"/>
          <c:h val="0.8876077965542118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975990150597061E-2"/>
                  <c:y val="-1.1871198061872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77777777777776E-2"/>
                  <c:y val="-4.2694241992308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555555555555555E-2"/>
                  <c:y val="-6.4041362988462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712160979877522E-2"/>
                  <c:y val="6.1906650888847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363079615048121E-2"/>
                  <c:y val="3.462654304386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775262467191599E-2"/>
                  <c:y val="4.3857576042815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2116688538932637E-2"/>
                  <c:y val="5.4309933302853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1840244969378827"/>
                  <c:y val="5.0040677191189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28796574322081658"/>
                  <c:y val="7.81758957654723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28949723467977867"/>
                  <c:y val="-5.211726384364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7.4999999999999997E-2"/>
                  <c:y val="-4.0559529892692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Увинский</c:v>
                </c:pt>
                <c:pt idx="1">
                  <c:v>г. Воткинск</c:v>
                </c:pt>
                <c:pt idx="2">
                  <c:v>Балезинский</c:v>
                </c:pt>
                <c:pt idx="3">
                  <c:v>Шарканский</c:v>
                </c:pt>
                <c:pt idx="4">
                  <c:v>Кизнерский</c:v>
                </c:pt>
                <c:pt idx="5">
                  <c:v>Сарапульский</c:v>
                </c:pt>
                <c:pt idx="6">
                  <c:v>г. Ижевск</c:v>
                </c:pt>
                <c:pt idx="7">
                  <c:v>г. Сарапул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30465</c:v>
                </c:pt>
                <c:pt idx="1">
                  <c:v>18986</c:v>
                </c:pt>
                <c:pt idx="2">
                  <c:v>13418</c:v>
                </c:pt>
                <c:pt idx="3">
                  <c:v>-13856</c:v>
                </c:pt>
                <c:pt idx="4">
                  <c:v>-14245</c:v>
                </c:pt>
                <c:pt idx="5">
                  <c:v>-22335</c:v>
                </c:pt>
                <c:pt idx="6">
                  <c:v>-40060</c:v>
                </c:pt>
                <c:pt idx="7">
                  <c:v>-57818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9669624"/>
        <c:axId val="162797632"/>
        <c:axId val="0"/>
      </c:bar3DChart>
      <c:catAx>
        <c:axId val="159669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400" b="1" baseline="0"/>
            </a:pPr>
            <a:endParaRPr lang="ru-RU"/>
          </a:p>
        </c:txPr>
        <c:crossAx val="162797632"/>
        <c:crosses val="autoZero"/>
        <c:auto val="0"/>
        <c:lblAlgn val="ctr"/>
        <c:lblOffset val="100"/>
        <c:noMultiLvlLbl val="0"/>
      </c:catAx>
      <c:valAx>
        <c:axId val="1627976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9669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5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="1" i="0" baseline="0" dirty="0">
                        <a:solidFill>
                          <a:srgbClr val="FF0000"/>
                        </a:solidFill>
                      </a:rPr>
                      <a:t>5,67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Лист7!$B$45:$B$56</c:f>
              <c:strCache>
                <c:ptCount val="12"/>
                <c:pt idx="0">
                  <c:v>Красногорский</c:v>
                </c:pt>
                <c:pt idx="1">
                  <c:v>Селтинский</c:v>
                </c:pt>
                <c:pt idx="2">
                  <c:v>Юкаменский</c:v>
                </c:pt>
                <c:pt idx="3">
                  <c:v>Дебесский</c:v>
                </c:pt>
                <c:pt idx="4">
                  <c:v>Среднее по районам:</c:v>
                </c:pt>
                <c:pt idx="5">
                  <c:v>ГП РФ по ПФО</c:v>
                </c:pt>
                <c:pt idx="6">
                  <c:v>Малопургинский</c:v>
                </c:pt>
                <c:pt idx="7">
                  <c:v>Можгинский</c:v>
                </c:pt>
                <c:pt idx="8">
                  <c:v>ГП РФ в целом Росии</c:v>
                </c:pt>
                <c:pt idx="9">
                  <c:v>среднее по республике:</c:v>
                </c:pt>
                <c:pt idx="10">
                  <c:v>Среднее по городам:</c:v>
                </c:pt>
                <c:pt idx="11">
                  <c:v>г. Ижевск</c:v>
                </c:pt>
              </c:strCache>
            </c:strRef>
          </c:cat>
          <c:val>
            <c:numRef>
              <c:f>Лист7!$C$45:$C$56</c:f>
              <c:numCache>
                <c:formatCode>General</c:formatCode>
                <c:ptCount val="12"/>
                <c:pt idx="0">
                  <c:v>10.4</c:v>
                </c:pt>
                <c:pt idx="1">
                  <c:v>10.3</c:v>
                </c:pt>
                <c:pt idx="2">
                  <c:v>10</c:v>
                </c:pt>
                <c:pt idx="3">
                  <c:v>9.8000000000000007</c:v>
                </c:pt>
                <c:pt idx="4">
                  <c:v>6</c:v>
                </c:pt>
                <c:pt idx="5">
                  <c:v>5.67</c:v>
                </c:pt>
                <c:pt idx="6">
                  <c:v>5.0999999999999996</c:v>
                </c:pt>
                <c:pt idx="7">
                  <c:v>5</c:v>
                </c:pt>
                <c:pt idx="8">
                  <c:v>4.4000000000000004</c:v>
                </c:pt>
                <c:pt idx="9">
                  <c:v>3.6</c:v>
                </c:pt>
                <c:pt idx="10">
                  <c:v>2.4</c:v>
                </c:pt>
                <c:pt idx="11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2798416"/>
        <c:axId val="162798808"/>
        <c:axId val="0"/>
      </c:bar3DChart>
      <c:catAx>
        <c:axId val="162798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2798808"/>
        <c:crosses val="autoZero"/>
        <c:auto val="1"/>
        <c:lblAlgn val="ctr"/>
        <c:lblOffset val="100"/>
        <c:noMultiLvlLbl val="0"/>
      </c:catAx>
      <c:valAx>
        <c:axId val="1627988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2798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562108307890084E-2"/>
          <c:y val="2.7770938596742137E-2"/>
          <c:w val="0.87916238148802817"/>
          <c:h val="0.948574986867028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317326767064709E-3"/>
                  <c:y val="-4.017746313509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1905166691110072E-3"/>
                  <c:y val="-2.37423961237453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5953186389915942E-3"/>
                  <c:y val="-6.89109026391636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0629829179242151E-3"/>
                  <c:y val="-1.4998277274171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1266894890815759E-3"/>
                  <c:y val="-6.6596486387100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9.1901548424944048E-3"/>
                  <c:y val="-1.1407940915458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722008128073114E-2"/>
                  <c:y val="-4.05359350512732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0631035267963966E-3"/>
                  <c:y val="-9.9602155959126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0632241356685786E-3"/>
                  <c:y val="-6.1142040459153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Завьяловский</c:v>
                </c:pt>
                <c:pt idx="1">
                  <c:v>Камбарский</c:v>
                </c:pt>
                <c:pt idx="2">
                  <c:v>г. Можга</c:v>
                </c:pt>
                <c:pt idx="3">
                  <c:v>г. Воткинск</c:v>
                </c:pt>
                <c:pt idx="4">
                  <c:v>Як-Бодьинский</c:v>
                </c:pt>
                <c:pt idx="5">
                  <c:v>Граховский</c:v>
                </c:pt>
                <c:pt idx="6">
                  <c:v>Алнашский</c:v>
                </c:pt>
                <c:pt idx="7">
                  <c:v>Глазовский</c:v>
                </c:pt>
                <c:pt idx="8">
                  <c:v>Сюмсинский</c:v>
                </c:pt>
                <c:pt idx="9">
                  <c:v>Малопургинский</c:v>
                </c:pt>
                <c:pt idx="10">
                  <c:v>Киясовский</c:v>
                </c:pt>
                <c:pt idx="11">
                  <c:v>Шарканский</c:v>
                </c:pt>
                <c:pt idx="12">
                  <c:v>Дебесский</c:v>
                </c:pt>
                <c:pt idx="13">
                  <c:v>г. Сарапул</c:v>
                </c:pt>
                <c:pt idx="14">
                  <c:v>Сарапульский</c:v>
                </c:pt>
                <c:pt idx="15">
                  <c:v>Кизнерский</c:v>
                </c:pt>
                <c:pt idx="16">
                  <c:v>г. Ижевск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132297</c:v>
                </c:pt>
                <c:pt idx="1">
                  <c:v>15830</c:v>
                </c:pt>
                <c:pt idx="2">
                  <c:v>6256</c:v>
                </c:pt>
                <c:pt idx="3">
                  <c:v>5431</c:v>
                </c:pt>
                <c:pt idx="4">
                  <c:v>5214</c:v>
                </c:pt>
                <c:pt idx="5">
                  <c:v>4119</c:v>
                </c:pt>
                <c:pt idx="6">
                  <c:v>-9724</c:v>
                </c:pt>
                <c:pt idx="7">
                  <c:v>-10150</c:v>
                </c:pt>
                <c:pt idx="8">
                  <c:v>-10380</c:v>
                </c:pt>
                <c:pt idx="9">
                  <c:v>-11090</c:v>
                </c:pt>
                <c:pt idx="10">
                  <c:v>-13178</c:v>
                </c:pt>
                <c:pt idx="11">
                  <c:v>-14159</c:v>
                </c:pt>
                <c:pt idx="12">
                  <c:v>-20643</c:v>
                </c:pt>
                <c:pt idx="13">
                  <c:v>-27796</c:v>
                </c:pt>
                <c:pt idx="14">
                  <c:v>-31846</c:v>
                </c:pt>
                <c:pt idx="15">
                  <c:v>-45469</c:v>
                </c:pt>
                <c:pt idx="16">
                  <c:v>-56430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2799592"/>
        <c:axId val="162799984"/>
        <c:axId val="0"/>
      </c:bar3DChart>
      <c:catAx>
        <c:axId val="1627995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162799984"/>
        <c:crossesAt val="8.9"/>
        <c:auto val="0"/>
        <c:lblAlgn val="ctr"/>
        <c:lblOffset val="100"/>
        <c:noMultiLvlLbl val="0"/>
      </c:catAx>
      <c:valAx>
        <c:axId val="162799984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62799592"/>
        <c:crosses val="autoZero"/>
        <c:crossBetween val="between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1.2166405555894658E-2"/>
          <c:w val="0.95833333333333337"/>
          <c:h val="0.7117109536848846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2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2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7.1422275394561308E-2"/>
                  <c:y val="6.1916879212002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0352146647370961E-2"/>
                  <c:y val="-4.8789016757520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8591413410516161E-2"/>
                  <c:y val="5.1282051282051282E-3"/>
                </c:manualLayout>
              </c:layout>
              <c:spPr/>
              <c:txPr>
                <a:bodyPr/>
                <a:lstStyle/>
                <a:p>
                  <a:pPr>
                    <a:defRPr sz="1800" b="1" i="0" baseline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spPr/>
              <c:txPr>
                <a:bodyPr/>
                <a:lstStyle/>
                <a:p>
                  <a:pPr>
                    <a:defRPr sz="1800" b="1" i="0" baseline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2.4119633381571716E-3"/>
                  <c:y val="-4.6153846153846156E-2"/>
                </c:manualLayout>
              </c:layout>
              <c:spPr/>
              <c:txPr>
                <a:bodyPr/>
                <a:lstStyle/>
                <a:p>
                  <a:pPr>
                    <a:defRPr sz="1800" b="1" i="0" baseline="0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1.4471780028943471E-2"/>
                  <c:y val="1.5384615384615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2.9150801426105241E-3"/>
                  <c:y val="-4.8805474605385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>
                <c:manualLayout>
                  <c:x val="0"/>
                  <c:y val="-2.585030234735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1.3888888888888888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layout>
                <c:manualLayout>
                  <c:x val="1.1228346456692913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'к-выд'!$B$27:$B$48</c:f>
              <c:strCache>
                <c:ptCount val="22"/>
                <c:pt idx="0">
                  <c:v>Юкаменский</c:v>
                </c:pt>
                <c:pt idx="1">
                  <c:v>Селтинский</c:v>
                </c:pt>
                <c:pt idx="2">
                  <c:v>Красногорский</c:v>
                </c:pt>
                <c:pt idx="3">
                  <c:v>Киясовский</c:v>
                </c:pt>
                <c:pt idx="4">
                  <c:v>Дебесский</c:v>
                </c:pt>
                <c:pt idx="5">
                  <c:v>Игринский</c:v>
                </c:pt>
                <c:pt idx="6">
                  <c:v>среднее по районам:</c:v>
                </c:pt>
                <c:pt idx="7">
                  <c:v>ГП РФ по ПФО</c:v>
                </c:pt>
                <c:pt idx="8">
                  <c:v>Камбарский</c:v>
                </c:pt>
                <c:pt idx="9">
                  <c:v>Малопургинский</c:v>
                </c:pt>
                <c:pt idx="10">
                  <c:v>Завьяловский</c:v>
                </c:pt>
                <c:pt idx="11">
                  <c:v>г. Глазов</c:v>
                </c:pt>
                <c:pt idx="12">
                  <c:v>Балезинский</c:v>
                </c:pt>
                <c:pt idx="13">
                  <c:v>Можгинский</c:v>
                </c:pt>
                <c:pt idx="14">
                  <c:v>Кизнерский</c:v>
                </c:pt>
                <c:pt idx="15">
                  <c:v>г. Сарапул</c:v>
                </c:pt>
                <c:pt idx="16">
                  <c:v>ГП РФ по России</c:v>
                </c:pt>
                <c:pt idx="17">
                  <c:v>среднее по республике:</c:v>
                </c:pt>
                <c:pt idx="18">
                  <c:v>г. Воткинск</c:v>
                </c:pt>
                <c:pt idx="19">
                  <c:v>г. Можга</c:v>
                </c:pt>
                <c:pt idx="20">
                  <c:v>среднее по городам:</c:v>
                </c:pt>
                <c:pt idx="21">
                  <c:v>г. Ижевск</c:v>
                </c:pt>
              </c:strCache>
            </c:strRef>
          </c:cat>
          <c:val>
            <c:numRef>
              <c:f>'к-выд'!$C$27:$C$48</c:f>
              <c:numCache>
                <c:formatCode>0.00</c:formatCode>
                <c:ptCount val="22"/>
                <c:pt idx="0">
                  <c:v>20596.509009009009</c:v>
                </c:pt>
                <c:pt idx="1">
                  <c:v>17740.640209659305</c:v>
                </c:pt>
                <c:pt idx="2">
                  <c:v>16239.795363012952</c:v>
                </c:pt>
                <c:pt idx="3">
                  <c:v>15803.82525083612</c:v>
                </c:pt>
                <c:pt idx="4">
                  <c:v>15787.978863936592</c:v>
                </c:pt>
                <c:pt idx="5">
                  <c:v>15216.544355709044</c:v>
                </c:pt>
                <c:pt idx="6">
                  <c:v>11782.400696125738</c:v>
                </c:pt>
                <c:pt idx="7" formatCode="General">
                  <c:v>9994.61</c:v>
                </c:pt>
                <c:pt idx="8">
                  <c:v>9407.9468655325109</c:v>
                </c:pt>
                <c:pt idx="9">
                  <c:v>9250.1571526925491</c:v>
                </c:pt>
                <c:pt idx="10">
                  <c:v>8957.4926052964129</c:v>
                </c:pt>
                <c:pt idx="11">
                  <c:v>8808.7451460184038</c:v>
                </c:pt>
                <c:pt idx="12">
                  <c:v>8782.623712635017</c:v>
                </c:pt>
                <c:pt idx="13">
                  <c:v>8449.5592919043047</c:v>
                </c:pt>
                <c:pt idx="14">
                  <c:v>8442.0338983050842</c:v>
                </c:pt>
                <c:pt idx="15">
                  <c:v>8436.4049549046867</c:v>
                </c:pt>
                <c:pt idx="16" formatCode="General">
                  <c:v>8370.24</c:v>
                </c:pt>
                <c:pt idx="17">
                  <c:v>7837.0426664487159</c:v>
                </c:pt>
                <c:pt idx="18">
                  <c:v>7770.6299549595451</c:v>
                </c:pt>
                <c:pt idx="19">
                  <c:v>6163.0707980616489</c:v>
                </c:pt>
                <c:pt idx="20">
                  <c:v>5137.1504186794346</c:v>
                </c:pt>
                <c:pt idx="21">
                  <c:v>3614.574138766985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2800768"/>
        <c:axId val="162801160"/>
        <c:axId val="0"/>
      </c:bar3DChart>
      <c:catAx>
        <c:axId val="16280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 b="1" i="0" baseline="0"/>
            </a:pPr>
            <a:endParaRPr lang="ru-RU"/>
          </a:p>
        </c:txPr>
        <c:crossAx val="162801160"/>
        <c:crosses val="autoZero"/>
        <c:auto val="1"/>
        <c:lblAlgn val="ctr"/>
        <c:lblOffset val="100"/>
        <c:noMultiLvlLbl val="0"/>
      </c:catAx>
      <c:valAx>
        <c:axId val="162801160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1628007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04450427143284"/>
          <c:y val="2.8664495114006514E-2"/>
          <c:w val="0.80952855151222025"/>
          <c:h val="0.7355742388878913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федеральный бюджет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 г.</c:v>
                </c:pt>
                <c:pt idx="1">
                  <c:v>2014 г.</c:v>
                </c:pt>
                <c:pt idx="2">
                  <c:v>2015 г.</c:v>
                </c:pt>
                <c:pt idx="3">
                  <c:v>2016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3727</c:v>
                </c:pt>
                <c:pt idx="1">
                  <c:v>0</c:v>
                </c:pt>
                <c:pt idx="2">
                  <c:v>468.45</c:v>
                </c:pt>
                <c:pt idx="3">
                  <c:v>455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региональный бюджет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 г.</c:v>
                </c:pt>
                <c:pt idx="1">
                  <c:v>2014 г.</c:v>
                </c:pt>
                <c:pt idx="2">
                  <c:v>2015 г.</c:v>
                </c:pt>
                <c:pt idx="3">
                  <c:v>2016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3578</c:v>
                </c:pt>
                <c:pt idx="1">
                  <c:v>0</c:v>
                </c:pt>
                <c:pt idx="2">
                  <c:v>2523.85</c:v>
                </c:pt>
                <c:pt idx="3">
                  <c:v>2850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муниципальные бюджеты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9169076917722462E-3"/>
                  <c:y val="6.7499358781808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417114284719861E-2"/>
                  <c:y val="6.314456144104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167010988246066E-2"/>
                  <c:y val="7.4031554792951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333608790596852E-2"/>
                  <c:y val="7.1854156122570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2013 г.</c:v>
                </c:pt>
                <c:pt idx="1">
                  <c:v>2014 г.</c:v>
                </c:pt>
                <c:pt idx="2">
                  <c:v>2015 г.</c:v>
                </c:pt>
                <c:pt idx="3">
                  <c:v>2016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10067.709999999999</c:v>
                </c:pt>
                <c:pt idx="1">
                  <c:v>6977.65</c:v>
                </c:pt>
                <c:pt idx="2" formatCode="0.00">
                  <c:v>8346.4699999999993</c:v>
                </c:pt>
                <c:pt idx="3">
                  <c:v>8599.9599999999991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внебюджетные средства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 г.</c:v>
                </c:pt>
                <c:pt idx="1">
                  <c:v>2014 г.</c:v>
                </c:pt>
                <c:pt idx="2">
                  <c:v>2015 г.</c:v>
                </c:pt>
                <c:pt idx="3">
                  <c:v>2016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2176.2800000000002</c:v>
                </c:pt>
                <c:pt idx="1">
                  <c:v>1961.16</c:v>
                </c:pt>
                <c:pt idx="2">
                  <c:v>3858.94</c:v>
                </c:pt>
                <c:pt idx="3">
                  <c:v>3775.06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980208"/>
        <c:axId val="162980600"/>
        <c:axId val="0"/>
      </c:bar3DChart>
      <c:catAx>
        <c:axId val="1629802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62980600"/>
        <c:crosses val="autoZero"/>
        <c:auto val="1"/>
        <c:lblAlgn val="ctr"/>
        <c:lblOffset val="100"/>
        <c:noMultiLvlLbl val="0"/>
      </c:catAx>
      <c:valAx>
        <c:axId val="1629806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629802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FABB94-1494-4C44-B5E4-C25CF0E88BD0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5DF94D-FD02-4FAB-99A3-56ED0FD8F4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04664"/>
            <a:ext cx="7128792" cy="352839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Некоторые итоги деятельности </a:t>
            </a:r>
            <a:r>
              <a:rPr lang="ru-RU" sz="4000" dirty="0"/>
              <a:t>муниципальных общедоступных библиотек</a:t>
            </a:r>
            <a:br>
              <a:rPr lang="ru-RU" sz="4000" dirty="0"/>
            </a:br>
            <a:r>
              <a:rPr lang="ru-RU" sz="4000" dirty="0"/>
              <a:t>Удмуртской Республики</a:t>
            </a:r>
            <a:br>
              <a:rPr lang="ru-RU" sz="4000" dirty="0"/>
            </a:br>
            <a:r>
              <a:rPr lang="ru-RU" sz="4000" dirty="0" smtClean="0"/>
              <a:t>за 2016 год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5013176"/>
            <a:ext cx="5904656" cy="100811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Надежда Владимировна Алексеева,</a:t>
            </a:r>
          </a:p>
          <a:p>
            <a:pPr algn="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заведующая Инновационно-методическим отделом </a:t>
            </a:r>
          </a:p>
          <a:p>
            <a:pPr algn="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Национальной библиотеки Удмуртской Республики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4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505056" cy="10527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Значительные </a:t>
            </a:r>
            <a:r>
              <a:rPr lang="ru-RU" b="1" dirty="0" smtClean="0"/>
              <a:t>изменения выдачи документов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5816778"/>
              </p:ext>
            </p:extLst>
          </p:nvPr>
        </p:nvGraphicFramePr>
        <p:xfrm>
          <a:off x="457200" y="620688"/>
          <a:ext cx="829126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27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Среднее число книговыдач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расчёте на 1 тыс. человек населения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59863655"/>
              </p:ext>
            </p:extLst>
          </p:nvPr>
        </p:nvGraphicFramePr>
        <p:xfrm>
          <a:off x="179512" y="260648"/>
          <a:ext cx="8712968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99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729" y="116632"/>
            <a:ext cx="7920880" cy="9221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Совокупный фонд муниципальных общедоступных библиотек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9755" y="1484784"/>
            <a:ext cx="7768594" cy="504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292" y="188640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Объем поступлений финансовых средств на комплектование фондов муниципальных </a:t>
            </a:r>
            <a:r>
              <a:rPr lang="ru-RU" sz="3200" b="1" dirty="0" smtClean="0"/>
              <a:t>библиотек, тыс. руб.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4984951"/>
              </p:ext>
            </p:extLst>
          </p:nvPr>
        </p:nvGraphicFramePr>
        <p:xfrm>
          <a:off x="179512" y="908720"/>
          <a:ext cx="89644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07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Количество экземпляров новых поступлений в библиотечные фонды</a:t>
            </a:r>
            <a:br>
              <a:rPr lang="ru-RU" b="1" dirty="0" smtClean="0"/>
            </a:br>
            <a:r>
              <a:rPr lang="ru-RU" b="1" dirty="0" smtClean="0"/>
              <a:t>на 1 тыс. человек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9445627"/>
              </p:ext>
            </p:extLst>
          </p:nvPr>
        </p:nvGraphicFramePr>
        <p:xfrm>
          <a:off x="-17904" y="1268760"/>
          <a:ext cx="9054400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01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Количество муниципальных </a:t>
            </a:r>
            <a:r>
              <a:rPr lang="ru-RU" sz="3200" b="1" dirty="0"/>
              <a:t>общедоступных </a:t>
            </a:r>
            <a:r>
              <a:rPr lang="ru-RU" sz="3200" b="1" dirty="0" smtClean="0"/>
              <a:t>библиотек, имеющих доступ в интернет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7873123"/>
              </p:ext>
            </p:extLst>
          </p:nvPr>
        </p:nvGraphicFramePr>
        <p:xfrm>
          <a:off x="457200" y="1600200"/>
          <a:ext cx="8219256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134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922114"/>
          </a:xfrm>
        </p:spPr>
        <p:txBody>
          <a:bodyPr>
            <a:noAutofit/>
          </a:bodyPr>
          <a:lstStyle/>
          <a:p>
            <a:r>
              <a:rPr lang="ru-RU" b="1" dirty="0"/>
              <a:t>Показатели (индикаторы</a:t>
            </a:r>
            <a:r>
              <a:rPr lang="ru-RU" b="1" dirty="0" smtClean="0"/>
              <a:t>)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дорожной карты»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640960" cy="47011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i="1" dirty="0" smtClean="0"/>
              <a:t>«доля публичных библиотек, подключенных к информационно-телекоммуникационной сети «Интернет» в общем количестве библиотек Удмуртской Республики»</a:t>
            </a:r>
            <a:r>
              <a:rPr lang="ru-RU" dirty="0" smtClean="0"/>
              <a:t> </a:t>
            </a:r>
            <a:r>
              <a:rPr lang="ru-RU" b="1" dirty="0" smtClean="0"/>
              <a:t>= 61% (-3%);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i="1" dirty="0" smtClean="0"/>
              <a:t>«увеличение </a:t>
            </a:r>
            <a:r>
              <a:rPr lang="ru-RU" b="1" i="1" dirty="0"/>
              <a:t>количества библиографических записей в сводном электронном каталоге библиотек </a:t>
            </a:r>
            <a:r>
              <a:rPr lang="ru-RU" b="1" i="1" dirty="0" smtClean="0"/>
              <a:t>Удмуртии (от предыдущего года)» = 16,3% (+14,2%)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12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784976" cy="6381328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Слабые стороны</a:t>
            </a:r>
          </a:p>
          <a:p>
            <a:r>
              <a:rPr lang="ru-RU" sz="2800" dirty="0" smtClean="0"/>
              <a:t>слабая </a:t>
            </a:r>
            <a:r>
              <a:rPr lang="ru-RU" sz="2800" dirty="0"/>
              <a:t>ресурсная </a:t>
            </a:r>
            <a:r>
              <a:rPr lang="ru-RU" sz="2800" dirty="0" smtClean="0"/>
              <a:t>составляющая; </a:t>
            </a:r>
          </a:p>
          <a:p>
            <a:r>
              <a:rPr lang="ru-RU" sz="2800" dirty="0" smtClean="0"/>
              <a:t>оптимизации </a:t>
            </a:r>
            <a:r>
              <a:rPr lang="ru-RU" sz="2800" dirty="0"/>
              <a:t>в отношении сети, штатов, режима </a:t>
            </a:r>
            <a:r>
              <a:rPr lang="ru-RU" sz="2800" dirty="0" smtClean="0"/>
              <a:t>работы;</a:t>
            </a:r>
          </a:p>
          <a:p>
            <a:r>
              <a:rPr lang="ru-RU" sz="2800" dirty="0" smtClean="0"/>
              <a:t>новые </a:t>
            </a:r>
            <a:r>
              <a:rPr lang="ru-RU" sz="2800" dirty="0"/>
              <a:t>социальные нормативы </a:t>
            </a:r>
            <a:r>
              <a:rPr lang="ru-RU" sz="2800" dirty="0" smtClean="0"/>
              <a:t>и нормы по </a:t>
            </a:r>
            <a:r>
              <a:rPr lang="ru-RU" sz="2800" dirty="0"/>
              <a:t>развитию </a:t>
            </a:r>
            <a:r>
              <a:rPr lang="ru-RU" sz="2800" dirty="0" smtClean="0"/>
              <a:t>сети; </a:t>
            </a:r>
          </a:p>
          <a:p>
            <a:r>
              <a:rPr lang="ru-RU" sz="2800" dirty="0" smtClean="0"/>
              <a:t>сокращение финансирования.</a:t>
            </a:r>
          </a:p>
          <a:p>
            <a:endParaRPr lang="ru-RU" sz="2800" dirty="0" smtClean="0"/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Достоинства</a:t>
            </a:r>
          </a:p>
          <a:p>
            <a:r>
              <a:rPr lang="ru-RU" sz="2800" dirty="0" smtClean="0"/>
              <a:t>свободный </a:t>
            </a:r>
            <a:r>
              <a:rPr lang="ru-RU" sz="2800" dirty="0"/>
              <a:t>и бесплатный доступ к </a:t>
            </a:r>
            <a:r>
              <a:rPr lang="ru-RU" sz="2800" dirty="0" smtClean="0"/>
              <a:t>собственным и мировым ресурсам; </a:t>
            </a:r>
          </a:p>
          <a:p>
            <a:r>
              <a:rPr lang="ru-RU" sz="2800" dirty="0" smtClean="0"/>
              <a:t>качество обслуживания; </a:t>
            </a:r>
          </a:p>
          <a:p>
            <a:r>
              <a:rPr lang="ru-RU" sz="2800" dirty="0" smtClean="0"/>
              <a:t>предложение </a:t>
            </a:r>
            <a:r>
              <a:rPr lang="ru-RU" sz="2800" dirty="0"/>
              <a:t>интересных мероприятий и </a:t>
            </a:r>
            <a:r>
              <a:rPr lang="ru-RU" sz="2800" dirty="0" smtClean="0"/>
              <a:t>организация </a:t>
            </a:r>
            <a:r>
              <a:rPr lang="ru-RU" sz="2800" dirty="0"/>
              <a:t>незабываемых событий.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54992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71600" y="764704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Благодарю за внимание!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r">
              <a:buNone/>
            </a:pPr>
            <a:r>
              <a:rPr lang="en-US" sz="2000" dirty="0" smtClean="0"/>
              <a:t>method@unatlib.org.ru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9269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Количество муниципальных общедоступных библиотек</a:t>
            </a:r>
            <a:endParaRPr lang="ru-RU" sz="36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21426423"/>
              </p:ext>
            </p:extLst>
          </p:nvPr>
        </p:nvGraphicFramePr>
        <p:xfrm>
          <a:off x="323528" y="1340768"/>
          <a:ext cx="8280920" cy="5089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21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420812"/>
          </a:xfrm>
        </p:spPr>
        <p:txBody>
          <a:bodyPr>
            <a:normAutofit/>
          </a:bodyPr>
          <a:lstStyle/>
          <a:p>
            <a:r>
              <a:rPr lang="ru-RU" sz="3600" b="1" dirty="0"/>
              <a:t>Трансформация сети </a:t>
            </a:r>
            <a:r>
              <a:rPr lang="ru-RU" sz="3600" b="1" dirty="0" smtClean="0"/>
              <a:t> муниципальных библиотек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19256" cy="4320480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/>
              <a:t>ликвидирована Пычаская детская </a:t>
            </a:r>
            <a:r>
              <a:rPr lang="ru-RU" sz="2800" dirty="0" smtClean="0"/>
              <a:t>библиотека в </a:t>
            </a:r>
            <a:r>
              <a:rPr lang="ru-RU" sz="2800" dirty="0"/>
              <a:t>Можгинском </a:t>
            </a:r>
            <a:r>
              <a:rPr lang="ru-RU" sz="2800" dirty="0" smtClean="0"/>
              <a:t>районе;</a:t>
            </a:r>
          </a:p>
          <a:p>
            <a:pPr marL="0" lvl="0" indent="0">
              <a:buNone/>
            </a:pPr>
            <a:endParaRPr lang="ru-RU" sz="1000" dirty="0"/>
          </a:p>
          <a:p>
            <a:pPr lvl="0"/>
            <a:r>
              <a:rPr lang="ru-RU" sz="2800" dirty="0"/>
              <a:t>закрыта Лагуновская сельская библиотека и открыта сельская библиотека в посёлке </a:t>
            </a:r>
            <a:r>
              <a:rPr lang="ru-RU" sz="2800" dirty="0" smtClean="0"/>
              <a:t>Октябрьский в </a:t>
            </a:r>
            <a:r>
              <a:rPr lang="ru-RU" sz="2800" dirty="0"/>
              <a:t>Сарапульском </a:t>
            </a:r>
            <a:r>
              <a:rPr lang="ru-RU" sz="2800" dirty="0" smtClean="0"/>
              <a:t>районе;</a:t>
            </a:r>
          </a:p>
          <a:p>
            <a:pPr marL="0" lvl="0" indent="0">
              <a:buNone/>
            </a:pPr>
            <a:endParaRPr lang="ru-RU" sz="1000" dirty="0"/>
          </a:p>
          <a:p>
            <a:r>
              <a:rPr lang="ru-RU" sz="2800" dirty="0" smtClean="0"/>
              <a:t>Национальная </a:t>
            </a:r>
            <a:r>
              <a:rPr lang="ru-RU" sz="2800" dirty="0"/>
              <a:t>библиотека Удмуртской Р</a:t>
            </a:r>
            <a:r>
              <a:rPr lang="ru-RU" sz="2800" dirty="0" smtClean="0"/>
              <a:t>еспублики </a:t>
            </a:r>
            <a:r>
              <a:rPr lang="ru-RU" sz="2800" dirty="0"/>
              <a:t>была «реорганизована путем присоединения к ней Удмуртской Республиканской библиотеки для слепых»</a:t>
            </a:r>
          </a:p>
        </p:txBody>
      </p:sp>
    </p:spTree>
    <p:extLst>
      <p:ext uri="{BB962C8B-B14F-4D97-AF65-F5344CB8AC3E}">
        <p14:creationId xmlns:p14="http://schemas.microsoft.com/office/powerpoint/2010/main" val="15223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57256" cy="56207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Охват населения, %</a:t>
            </a:r>
            <a:endParaRPr lang="ru-RU" sz="4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5405945"/>
              </p:ext>
            </p:extLst>
          </p:nvPr>
        </p:nvGraphicFramePr>
        <p:xfrm>
          <a:off x="179511" y="980731"/>
          <a:ext cx="8568954" cy="5400600"/>
        </p:xfrm>
        <a:graphic>
          <a:graphicData uri="http://schemas.openxmlformats.org/drawingml/2006/table">
            <a:tbl>
              <a:tblPr firstRow="1" firstCol="1" bandRow="1"/>
              <a:tblGrid>
                <a:gridCol w="3536118"/>
                <a:gridCol w="1021004"/>
                <a:gridCol w="1021004"/>
                <a:gridCol w="1021004"/>
                <a:gridCol w="1021004"/>
                <a:gridCol w="948820"/>
              </a:tblGrid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 г.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 г.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 г.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 г.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Муниципальные общедоступные библиотеки: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муниципальных районах: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56,9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56,8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56,7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55,3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городских округах: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24,4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24,8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24,3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Муниципальные и государственные общедоступные библиотеки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среднем по региону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38,3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37,9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37,3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ГП РФ «Развитие культуры и труизма» на 2013-2020 годы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Российской Федерации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37,46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37,57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37,68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37,79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37,91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Приволжскому федеральному округу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42,56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42,75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42,94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43,14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43,35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2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845"/>
            <a:ext cx="7620000" cy="77809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Количество пользователей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36404399"/>
              </p:ext>
            </p:extLst>
          </p:nvPr>
        </p:nvGraphicFramePr>
        <p:xfrm>
          <a:off x="395536" y="1052736"/>
          <a:ext cx="8324527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308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5636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Количество </a:t>
            </a:r>
            <a:r>
              <a:rPr lang="ru-RU" b="1" dirty="0" smtClean="0"/>
              <a:t>пользователей, тыс. чел.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74289119"/>
              </p:ext>
            </p:extLst>
          </p:nvPr>
        </p:nvGraphicFramePr>
        <p:xfrm>
          <a:off x="-324544" y="980728"/>
          <a:ext cx="9001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10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435280" cy="850106"/>
          </a:xfrm>
        </p:spPr>
        <p:txBody>
          <a:bodyPr>
            <a:noAutofit/>
          </a:bodyPr>
          <a:lstStyle/>
          <a:p>
            <a:r>
              <a:rPr lang="ru-RU" sz="2600" b="1" dirty="0"/>
              <a:t>От общего количества посещений и обращений к муниципальным библиотекам</a:t>
            </a:r>
            <a:r>
              <a:rPr lang="ru-RU" sz="2600" b="1" dirty="0" smtClean="0"/>
              <a:t>:</a:t>
            </a:r>
            <a:endParaRPr lang="ru-RU" sz="2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32099608"/>
              </p:ext>
            </p:extLst>
          </p:nvPr>
        </p:nvGraphicFramePr>
        <p:xfrm>
          <a:off x="457200" y="1052736"/>
          <a:ext cx="79312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42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68344" cy="9087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Значительные изменения посещений и обращений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92621669"/>
              </p:ext>
            </p:extLst>
          </p:nvPr>
        </p:nvGraphicFramePr>
        <p:xfrm>
          <a:off x="107504" y="908720"/>
          <a:ext cx="9036496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12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784976" cy="994122"/>
          </a:xfrm>
        </p:spPr>
        <p:txBody>
          <a:bodyPr>
            <a:noAutofit/>
          </a:bodyPr>
          <a:lstStyle/>
          <a:p>
            <a:r>
              <a:rPr lang="ru-RU" sz="3200" b="1" dirty="0"/>
              <a:t>Количество посещений библиотек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(</a:t>
            </a:r>
            <a:r>
              <a:rPr lang="ru-RU" sz="3200" b="1" dirty="0"/>
              <a:t>на 1 жителя в год)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58916351"/>
              </p:ext>
            </p:extLst>
          </p:nvPr>
        </p:nvGraphicFramePr>
        <p:xfrm>
          <a:off x="0" y="1340768"/>
          <a:ext cx="8964488" cy="5133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81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1824</TotalTime>
  <Words>376</Words>
  <Application>Microsoft Office PowerPoint</Application>
  <PresentationFormat>Экран (4:3)</PresentationFormat>
  <Paragraphs>135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Century Schoolbook</vt:lpstr>
      <vt:lpstr>Times New Roman</vt:lpstr>
      <vt:lpstr>Wingdings</vt:lpstr>
      <vt:lpstr>Wingdings 2</vt:lpstr>
      <vt:lpstr>Эркер</vt:lpstr>
      <vt:lpstr>Некоторые итоги деятельности муниципальных общедоступных библиотек Удмуртской Республики за 2016 год</vt:lpstr>
      <vt:lpstr>Количество муниципальных общедоступных библиотек</vt:lpstr>
      <vt:lpstr>Трансформация сети  муниципальных библиотек</vt:lpstr>
      <vt:lpstr>Охват населения, %</vt:lpstr>
      <vt:lpstr>Количество пользователей</vt:lpstr>
      <vt:lpstr>Количество пользователей, тыс. чел. </vt:lpstr>
      <vt:lpstr>От общего количества посещений и обращений к муниципальным библиотекам:</vt:lpstr>
      <vt:lpstr>Значительные изменения посещений и обращений</vt:lpstr>
      <vt:lpstr>Количество посещений библиотек  (на 1 жителя в год)</vt:lpstr>
      <vt:lpstr>Значительные изменения выдачи документов </vt:lpstr>
      <vt:lpstr>Среднее число книговыдач  в расчёте на 1 тыс. человек населения</vt:lpstr>
      <vt:lpstr>Совокупный фонд муниципальных общедоступных библиотек</vt:lpstr>
      <vt:lpstr>Объем поступлений финансовых средств на комплектование фондов муниципальных библиотек, тыс. руб.</vt:lpstr>
      <vt:lpstr>Количество экземпляров новых поступлений в библиотечные фонды на 1 тыс. человек</vt:lpstr>
      <vt:lpstr>Количество муниципальных общедоступных библиотек, имеющих доступ в интернет</vt:lpstr>
      <vt:lpstr>Показатели (индикаторы) «дорожной карты»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муниципальных общедоступных библиотек Удмуртской Республики в 2013 году</dc:title>
  <dc:creator>Надежда Вл. Трефилова</dc:creator>
  <cp:lastModifiedBy>user_2</cp:lastModifiedBy>
  <cp:revision>106</cp:revision>
  <dcterms:created xsi:type="dcterms:W3CDTF">2014-02-21T07:03:22Z</dcterms:created>
  <dcterms:modified xsi:type="dcterms:W3CDTF">2017-02-22T04:36:36Z</dcterms:modified>
</cp:coreProperties>
</file>