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71" r:id="rId3"/>
    <p:sldId id="273" r:id="rId4"/>
    <p:sldId id="274" r:id="rId5"/>
    <p:sldId id="275" r:id="rId6"/>
    <p:sldId id="280" r:id="rId7"/>
    <p:sldId id="28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55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9070-93B2-49CF-82C5-5C779003351F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D593F88-8038-4742-BD37-0C1B19231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9070-93B2-49CF-82C5-5C779003351F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3F88-8038-4742-BD37-0C1B19231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9070-93B2-49CF-82C5-5C779003351F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3F88-8038-4742-BD37-0C1B19231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9070-93B2-49CF-82C5-5C779003351F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3F88-8038-4742-BD37-0C1B19231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9070-93B2-49CF-82C5-5C779003351F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593F88-8038-4742-BD37-0C1B1923184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9070-93B2-49CF-82C5-5C779003351F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3F88-8038-4742-BD37-0C1B19231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9070-93B2-49CF-82C5-5C779003351F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3F88-8038-4742-BD37-0C1B19231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9070-93B2-49CF-82C5-5C779003351F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3F88-8038-4742-BD37-0C1B19231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9070-93B2-49CF-82C5-5C779003351F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3F88-8038-4742-BD37-0C1B19231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9070-93B2-49CF-82C5-5C779003351F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3F88-8038-4742-BD37-0C1B1923184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9070-93B2-49CF-82C5-5C779003351F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D593F88-8038-4742-BD37-0C1B1923184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DB99070-93B2-49CF-82C5-5C779003351F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D593F88-8038-4742-BD37-0C1B1923184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4983"/>
            <a:ext cx="3932926" cy="3573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640960" cy="3456384"/>
          </a:xfrm>
        </p:spPr>
        <p:txBody>
          <a:bodyPr>
            <a:noAutofit/>
          </a:bodyPr>
          <a:lstStyle/>
          <a:p>
            <a:pPr algn="ctr"/>
            <a:r>
              <a:rPr lang="ru-RU" sz="4400" dirty="0"/>
              <a:t>Основные </a:t>
            </a:r>
            <a:r>
              <a:rPr lang="ru-RU" sz="4400" dirty="0" smtClean="0"/>
              <a:t>мероприятия систем</a:t>
            </a:r>
            <a:r>
              <a:rPr lang="ru-RU" sz="4400" dirty="0"/>
              <a:t>ы</a:t>
            </a:r>
            <a:r>
              <a:rPr lang="ru-RU" sz="4400" dirty="0" smtClean="0"/>
              <a:t> </a:t>
            </a:r>
            <a:r>
              <a:rPr lang="ru-RU" sz="4400" dirty="0"/>
              <a:t>повышения квалификации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в 201</a:t>
            </a:r>
            <a:r>
              <a:rPr lang="en-US" sz="4400" dirty="0" smtClean="0"/>
              <a:t>7</a:t>
            </a:r>
            <a:r>
              <a:rPr lang="ru-RU" sz="4400" dirty="0" smtClean="0"/>
              <a:t> </a:t>
            </a:r>
            <a:r>
              <a:rPr lang="ru-RU" sz="4400" dirty="0"/>
              <a:t>году 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5517232"/>
            <a:ext cx="5112568" cy="792088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20000"/>
              </a:lnSpc>
            </a:pPr>
            <a:r>
              <a:rPr lang="ru-RU" dirty="0" smtClean="0"/>
              <a:t>Совещание </a:t>
            </a:r>
            <a:r>
              <a:rPr lang="ru-RU" dirty="0"/>
              <a:t>директоров </a:t>
            </a:r>
            <a:r>
              <a:rPr lang="ru-RU" dirty="0" smtClean="0"/>
              <a:t>библиотек Воткинск</a:t>
            </a:r>
            <a:r>
              <a:rPr lang="ru-RU" dirty="0"/>
              <a:t>, 23 ноября 2016 г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4652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effectLst/>
              </a:rPr>
              <a:t>Курсы на базе </a:t>
            </a:r>
            <a:r>
              <a:rPr lang="ru-RU" sz="3600" dirty="0" smtClean="0">
                <a:effectLst/>
              </a:rPr>
              <a:t>АУ ДПО ЦПК </a:t>
            </a:r>
            <a:r>
              <a:rPr lang="ru-RU" sz="3600" dirty="0">
                <a:effectLst/>
              </a:rPr>
              <a:t>РК УР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8978795"/>
              </p:ext>
            </p:extLst>
          </p:nvPr>
        </p:nvGraphicFramePr>
        <p:xfrm>
          <a:off x="179512" y="1052736"/>
          <a:ext cx="8784976" cy="552791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832648"/>
                <a:gridCol w="1080120"/>
                <a:gridCol w="1872208"/>
              </a:tblGrid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Экологическая культура:  грани взаимодействия библиотек и общества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февраль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совместно с </a:t>
                      </a:r>
                      <a:endParaRPr lang="ru-RU" sz="2000" b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НБ УР и РБДЮ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40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Рекомендательная библиография для детей: традиции и инновации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(для библиографов по работе с детьми и подростками с приглашением 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Копейкина А. А -</a:t>
                      </a:r>
                      <a:r>
                        <a:rPr kumimoji="0"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заведующего отделом рекомендательной библиографии РГДБ , г</a:t>
                      </a: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Москва)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12-14 апреля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совместно с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РБДЮ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09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Сельская библиотека: стратегия движения в будущее </a:t>
                      </a: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(для сотрудников библиотек без спец. образования)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апрель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совместно с </a:t>
                      </a:r>
                      <a:endParaRPr lang="ru-RU" sz="20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НБ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06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Современные форматы методической службы библиотеки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совместно с </a:t>
                      </a:r>
                      <a:endParaRPr lang="ru-RU" sz="20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НБ УР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93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Общедоступная библиотека: от стереотипа к уникальности </a:t>
                      </a: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(для  зав. отделами обслуживания, сотрудников городских библиотек)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октябрь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совместно с </a:t>
                      </a:r>
                      <a:endParaRPr lang="ru-RU" sz="20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НБ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193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22114"/>
          </a:xfrm>
        </p:spPr>
        <p:txBody>
          <a:bodyPr>
            <a:noAutofit/>
          </a:bodyPr>
          <a:lstStyle/>
          <a:p>
            <a:r>
              <a:rPr lang="ru-RU" sz="3600" dirty="0"/>
              <a:t>Организация деятельности библиотеки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07082"/>
              </p:ext>
            </p:extLst>
          </p:nvPr>
        </p:nvGraphicFramePr>
        <p:xfrm>
          <a:off x="107504" y="1484783"/>
          <a:ext cx="8784975" cy="543315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976664"/>
                <a:gridCol w="1080120"/>
                <a:gridCol w="864096"/>
                <a:gridCol w="864095"/>
              </a:tblGrid>
              <a:tr h="1043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Внедрение «Модельного стандарта деятельности общедоступных библиотек в Удмуртской Республике»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Круглый стол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НБ УР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 кв.</a:t>
                      </a:r>
                    </a:p>
                  </a:txBody>
                  <a:tcPr marL="68580" marR="68580" marT="0" marB="0"/>
                </a:tc>
              </a:tr>
              <a:tr h="834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Платные услуги в библиотеке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Современные 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формы </a:t>
                      </a:r>
                      <a:r>
                        <a:rPr lang="ru-RU" sz="2000" b="1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фандрйзинга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краудфандинг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и др.)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семинар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НБ УР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кв.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28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Делопроизводство в библиотеке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семинар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НБ УР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кв.</a:t>
                      </a:r>
                    </a:p>
                  </a:txBody>
                  <a:tcPr marL="68580" marR="68580" marT="0" marB="0"/>
                </a:tc>
              </a:tr>
              <a:tr h="685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Стратегия успешной подготовки заявки на получение гранта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семинар-практикум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НБ УР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кв.</a:t>
                      </a:r>
                    </a:p>
                  </a:txBody>
                  <a:tcPr marL="68580" marR="68580" marT="0" marB="0"/>
                </a:tc>
              </a:tr>
              <a:tr h="361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Основы издательской деятельности в библиотеке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практикум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РБДЮ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февраль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3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Использование результатов социологических исследований в практической деятельности библиотеке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практикум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НБ УР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кв.</a:t>
                      </a:r>
                    </a:p>
                  </a:txBody>
                  <a:tcPr marL="68580" marR="68580" marT="0" marB="0"/>
                </a:tc>
              </a:tr>
              <a:tr h="1076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Организация и проведение локальных социологических исследований в библиотеке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практикум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РБДЮ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ноябрь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622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84976" cy="706090"/>
          </a:xfrm>
        </p:spPr>
        <p:txBody>
          <a:bodyPr>
            <a:noAutofit/>
          </a:bodyPr>
          <a:lstStyle/>
          <a:p>
            <a:r>
              <a:rPr lang="ru-RU" sz="3600" dirty="0">
                <a:effectLst/>
              </a:rPr>
              <a:t>Ресурсы библиотеки</a:t>
            </a:r>
            <a:endParaRPr lang="ru-RU" sz="3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611089"/>
              </p:ext>
            </p:extLst>
          </p:nvPr>
        </p:nvGraphicFramePr>
        <p:xfrm>
          <a:off x="107504" y="1052736"/>
          <a:ext cx="8784976" cy="473945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328592"/>
                <a:gridCol w="1656184"/>
                <a:gridCol w="864096"/>
                <a:gridCol w="936104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Формирование электронного каталога в АБИС ИРБИС. Сводный каталог библиотек УР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Школа комплектатора и каталогизатора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НБ УР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апрель </a:t>
                      </a: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октябрь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Аналитическое описание в АБИС ИРБИС для сводного краеведческого каталога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НБ УР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март сентябрь</a:t>
                      </a:r>
                      <a:endParaRPr lang="ru-RU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8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Учёт документов библиотечного фонда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НБ УР</a:t>
                      </a:r>
                      <a:endParaRPr lang="ru-RU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июнь</a:t>
                      </a:r>
                      <a:endParaRPr lang="ru-RU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30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Сохранность библиотечного фонда: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- Обеспечение сохранности документов в библиотеках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- Способы и приемы переплета и мелкого ремонта книг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Семинар-практикум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НБ УР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кв.</a:t>
                      </a:r>
                      <a:endParaRPr lang="ru-RU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76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Создание полнотекстовых электронных ресурсов в муниципальной библиотеке.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Работа с файлами разных форматов (конвертирование файлов, работа с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pdf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-файлами)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Семинар-практикум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НБ УР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 кв.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82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9540552" cy="706090"/>
          </a:xfrm>
        </p:spPr>
        <p:txBody>
          <a:bodyPr>
            <a:noAutofit/>
          </a:bodyPr>
          <a:lstStyle/>
          <a:p>
            <a:r>
              <a:rPr lang="ru-RU" sz="3600" dirty="0">
                <a:effectLst/>
              </a:rPr>
              <a:t>Обслуживание пользователей</a:t>
            </a:r>
            <a:endParaRPr lang="ru-RU" sz="3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138324"/>
              </p:ext>
            </p:extLst>
          </p:nvPr>
        </p:nvGraphicFramePr>
        <p:xfrm>
          <a:off x="107504" y="1124743"/>
          <a:ext cx="8856983" cy="562612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120680"/>
                <a:gridCol w="1148807"/>
                <a:gridCol w="705775"/>
                <a:gridCol w="881721"/>
              </a:tblGrid>
              <a:tr h="15841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2400" b="1" spc="-100" baseline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иблиотека как место проведения интеллектуального 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досуга: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Формы работы по эстетическому воспитанию  в библиотеке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 Творческая лаборатория «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Квесты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как современная форма привлечения пользователей»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 Создание интерактивных игр (викторина,  кроссворд и т.д.)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Семинар-практикум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НБ УР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кв.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976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Библиотеки – участники культурного туризма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Формы. Проекты.  Развитие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инватуризма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 Оформление экспозиции музейных уголков в библиотеки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Семинар-практикум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НБ УР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кв.</a:t>
                      </a:r>
                    </a:p>
                  </a:txBody>
                  <a:tcPr marL="68580" marR="68580" marT="0" marB="0"/>
                </a:tc>
              </a:tr>
              <a:tr h="1203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Инклюзивное взаимодействие в библиотечном обслуживании инвалидов по 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зрению  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 Реабилитация слепоглухих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 Использование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библиотерапии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в практике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Творческая инклюзивная мастерская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НБ УР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кв. </a:t>
                      </a:r>
                    </a:p>
                  </a:txBody>
                  <a:tcPr marL="68580" marR="68580" marT="0" marB="0"/>
                </a:tc>
              </a:tr>
              <a:tr h="3129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Организация летних чтений в библиотеке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Практикум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РБДЮ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май</a:t>
                      </a:r>
                    </a:p>
                  </a:txBody>
                  <a:tcPr marL="68580" marR="68580" marT="0" marB="0"/>
                </a:tc>
              </a:tr>
              <a:tr h="4573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Привлечение дошкольников к книге и чтению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Семинар-практикум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РБДЮ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апрель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9307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Привлечение подростков к чтению и 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библиотеке: 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 базе ЦГДБ МБУК «ЦБС г. Сарапула»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Творческая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лаборатория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РБДЮ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Сентябрь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(вторая неделя 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149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>
            <a:noAutofit/>
          </a:bodyPr>
          <a:lstStyle/>
          <a:p>
            <a:r>
              <a:rPr lang="ru-RU" sz="3200" b="1" dirty="0">
                <a:effectLst/>
              </a:rPr>
              <a:t>Информационно-коммуникативные технологии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733003"/>
              </p:ext>
            </p:extLst>
          </p:nvPr>
        </p:nvGraphicFramePr>
        <p:xfrm>
          <a:off x="179512" y="1124743"/>
          <a:ext cx="8964488" cy="529285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120680"/>
                <a:gridCol w="1152128"/>
                <a:gridCol w="720080"/>
                <a:gridCol w="971600"/>
              </a:tblGrid>
              <a:tr h="321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Организация работы ЭЧЗ. Услуги библиотек для удалённых пользователей: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виды, технологии, учёт, показатели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семинар-практикум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НБ УР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кв.</a:t>
                      </a:r>
                    </a:p>
                  </a:txBody>
                  <a:tcPr marL="68580" marR="68580" marT="0" marB="0" anchor="ctr"/>
                </a:tc>
              </a:tr>
              <a:tr h="277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Облачные технологии в библиотеке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семинар-практикум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НБ УР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 кв.</a:t>
                      </a:r>
                    </a:p>
                  </a:txBody>
                  <a:tcPr marL="68580" marR="68580" marT="0" marB="0" anchor="ctr"/>
                </a:tc>
              </a:tr>
              <a:tr h="277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 в Excel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семинар-практикум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НБ УР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кв.</a:t>
                      </a:r>
                    </a:p>
                  </a:txBody>
                  <a:tcPr marL="68580" marR="68580" marT="0" marB="0" anchor="ctr"/>
                </a:tc>
              </a:tr>
              <a:tr h="301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Подготовка преподавателей курсов ИКТ: </a:t>
                      </a: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программы, методы работы, особенности подготовки материалов и изданий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семинар-практикум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НБ УР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кв.</a:t>
                      </a:r>
                    </a:p>
                  </a:txBody>
                  <a:tcPr marL="68580" marR="68580" marT="0" marB="0" anchor="ctr"/>
                </a:tc>
              </a:tr>
              <a:tr h="277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Подготовка и актуализация контента для Единого информационного портала библиотек УР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семинар-практикум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НБ УР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 кв.</a:t>
                      </a:r>
                    </a:p>
                  </a:txBody>
                  <a:tcPr marL="68580" marR="68580" marT="0" marB="0" anchor="ctr"/>
                </a:tc>
              </a:tr>
              <a:tr h="277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Методы продвижения  библиотечного сайта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семинар-практикум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НБ УР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кв.</a:t>
                      </a:r>
                    </a:p>
                  </a:txBody>
                  <a:tcPr marL="68580" marR="68580" marT="0" marB="0" anchor="ctr"/>
                </a:tc>
              </a:tr>
              <a:tr h="282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видеороликов (</a:t>
                      </a:r>
                      <a:r>
                        <a:rPr lang="ru-RU" sz="20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буктрейлеров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мастер-класс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НБ УР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кв.</a:t>
                      </a:r>
                    </a:p>
                  </a:txBody>
                  <a:tcPr marL="68580" marR="68580" marT="0" marB="0" anchor="ctr"/>
                </a:tc>
              </a:tr>
              <a:tr h="94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Новые технологии в библиотеке: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буктрейлеров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 книгам для детей и молодёжи;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- представительство библиотеки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ВКонтакте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- создание презентаций в программе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Microsoft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PowerPoint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практикум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РБДЮ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февраль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6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04800" y="1676400"/>
            <a:ext cx="7579568" cy="3552800"/>
          </a:xfrm>
        </p:spPr>
        <p:txBody>
          <a:bodyPr>
            <a:normAutofit fontScale="85000" lnSpcReduction="20000"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endParaRPr lang="ru-RU" sz="4800" dirty="0" smtClean="0"/>
          </a:p>
          <a:p>
            <a:pPr marL="109728" indent="0" algn="ctr">
              <a:buNone/>
            </a:pPr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55776" y="5517232"/>
            <a:ext cx="5904656" cy="93610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method@unatlib.org.ru</a:t>
            </a:r>
            <a:endParaRPr lang="ru-RU" sz="2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087" y="188640"/>
            <a:ext cx="4417120" cy="4075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27503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270</TotalTime>
  <Words>597</Words>
  <Application>Microsoft Office PowerPoint</Application>
  <PresentationFormat>Экран (4:3)</PresentationFormat>
  <Paragraphs>156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Главная</vt:lpstr>
      <vt:lpstr>Основные мероприятия системы повышения квалификации  в 2017 году  </vt:lpstr>
      <vt:lpstr>Курсы на базе АУ ДПО ЦПК РК УР</vt:lpstr>
      <vt:lpstr>Организация деятельности библиотеки</vt:lpstr>
      <vt:lpstr>Ресурсы библиотеки</vt:lpstr>
      <vt:lpstr>Обслуживание пользователей</vt:lpstr>
      <vt:lpstr>Информационно-коммуникативные технологии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мероприятия и система повышения квалификации библиотекарей в 2016 году (сводные планы)</dc:title>
  <dc:creator>Надежда Вл. Трефилова</dc:creator>
  <cp:lastModifiedBy>Надежда Вл. Трефилова</cp:lastModifiedBy>
  <cp:revision>30</cp:revision>
  <dcterms:created xsi:type="dcterms:W3CDTF">2015-11-09T12:27:14Z</dcterms:created>
  <dcterms:modified xsi:type="dcterms:W3CDTF">2016-11-25T07:59:04Z</dcterms:modified>
</cp:coreProperties>
</file>